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1" r:id="rId4"/>
  </p:sldMasterIdLst>
  <p:notesMasterIdLst>
    <p:notesMasterId r:id="rId103"/>
  </p:notesMasterIdLst>
  <p:handoutMasterIdLst>
    <p:handoutMasterId r:id="rId104"/>
  </p:handoutMasterIdLst>
  <p:sldIdLst>
    <p:sldId id="369" r:id="rId5"/>
    <p:sldId id="258" r:id="rId6"/>
    <p:sldId id="294" r:id="rId7"/>
    <p:sldId id="366" r:id="rId8"/>
    <p:sldId id="342" r:id="rId9"/>
    <p:sldId id="260" r:id="rId10"/>
    <p:sldId id="261" r:id="rId11"/>
    <p:sldId id="274" r:id="rId12"/>
    <p:sldId id="262" r:id="rId13"/>
    <p:sldId id="259" r:id="rId14"/>
    <p:sldId id="295" r:id="rId15"/>
    <p:sldId id="275" r:id="rId16"/>
    <p:sldId id="296" r:id="rId17"/>
    <p:sldId id="343" r:id="rId18"/>
    <p:sldId id="288" r:id="rId19"/>
    <p:sldId id="338" r:id="rId20"/>
    <p:sldId id="322" r:id="rId21"/>
    <p:sldId id="297" r:id="rId22"/>
    <p:sldId id="298" r:id="rId23"/>
    <p:sldId id="265" r:id="rId24"/>
    <p:sldId id="300" r:id="rId25"/>
    <p:sldId id="264" r:id="rId26"/>
    <p:sldId id="266" r:id="rId27"/>
    <p:sldId id="272" r:id="rId28"/>
    <p:sldId id="271" r:id="rId29"/>
    <p:sldId id="284" r:id="rId30"/>
    <p:sldId id="287" r:id="rId31"/>
    <p:sldId id="285" r:id="rId32"/>
    <p:sldId id="286" r:id="rId33"/>
    <p:sldId id="301" r:id="rId34"/>
    <p:sldId id="330" r:id="rId35"/>
    <p:sldId id="331" r:id="rId36"/>
    <p:sldId id="332" r:id="rId37"/>
    <p:sldId id="319" r:id="rId38"/>
    <p:sldId id="320" r:id="rId39"/>
    <p:sldId id="318" r:id="rId40"/>
    <p:sldId id="263" r:id="rId41"/>
    <p:sldId id="333" r:id="rId42"/>
    <p:sldId id="302" r:id="rId43"/>
    <p:sldId id="326" r:id="rId44"/>
    <p:sldId id="327" r:id="rId45"/>
    <p:sldId id="291" r:id="rId46"/>
    <p:sldId id="267" r:id="rId47"/>
    <p:sldId id="269" r:id="rId48"/>
    <p:sldId id="304" r:id="rId49"/>
    <p:sldId id="303" r:id="rId50"/>
    <p:sldId id="278" r:id="rId51"/>
    <p:sldId id="279" r:id="rId52"/>
    <p:sldId id="307" r:id="rId53"/>
    <p:sldId id="280" r:id="rId54"/>
    <p:sldId id="281" r:id="rId55"/>
    <p:sldId id="308" r:id="rId56"/>
    <p:sldId id="282" r:id="rId57"/>
    <p:sldId id="270" r:id="rId58"/>
    <p:sldId id="314" r:id="rId59"/>
    <p:sldId id="315" r:id="rId60"/>
    <p:sldId id="323" r:id="rId61"/>
    <p:sldId id="277" r:id="rId62"/>
    <p:sldId id="306" r:id="rId63"/>
    <p:sldId id="316" r:id="rId64"/>
    <p:sldId id="317" r:id="rId65"/>
    <p:sldId id="309" r:id="rId66"/>
    <p:sldId id="276" r:id="rId67"/>
    <p:sldId id="310" r:id="rId68"/>
    <p:sldId id="334" r:id="rId69"/>
    <p:sldId id="312" r:id="rId70"/>
    <p:sldId id="335" r:id="rId71"/>
    <p:sldId id="313" r:id="rId72"/>
    <p:sldId id="363" r:id="rId73"/>
    <p:sldId id="348" r:id="rId74"/>
    <p:sldId id="349" r:id="rId75"/>
    <p:sldId id="350" r:id="rId76"/>
    <p:sldId id="364" r:id="rId77"/>
    <p:sldId id="351" r:id="rId78"/>
    <p:sldId id="361" r:id="rId79"/>
    <p:sldId id="352" r:id="rId80"/>
    <p:sldId id="365" r:id="rId81"/>
    <p:sldId id="353" r:id="rId82"/>
    <p:sldId id="362" r:id="rId83"/>
    <p:sldId id="354" r:id="rId84"/>
    <p:sldId id="357" r:id="rId85"/>
    <p:sldId id="355" r:id="rId86"/>
    <p:sldId id="356" r:id="rId87"/>
    <p:sldId id="358" r:id="rId88"/>
    <p:sldId id="359" r:id="rId89"/>
    <p:sldId id="360" r:id="rId90"/>
    <p:sldId id="324" r:id="rId91"/>
    <p:sldId id="337" r:id="rId92"/>
    <p:sldId id="289" r:id="rId93"/>
    <p:sldId id="321" r:id="rId94"/>
    <p:sldId id="329" r:id="rId95"/>
    <p:sldId id="311" r:id="rId96"/>
    <p:sldId id="367" r:id="rId97"/>
    <p:sldId id="371" r:id="rId98"/>
    <p:sldId id="328" r:id="rId99"/>
    <p:sldId id="336" r:id="rId100"/>
    <p:sldId id="372" r:id="rId101"/>
    <p:sldId id="347" r:id="rId102"/>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BB"/>
    <a:srgbClr val="0066FF"/>
    <a:srgbClr val="0000FF"/>
    <a:srgbClr val="3399FF"/>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37756-7D07-4BE0-8059-30FFB694E7C0}" v="107" dt="2024-08-30T21:57:49.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0" d="100"/>
          <a:sy n="100"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E7459D2-2335-4FF6-B399-597E0CF09C1A}" type="datetimeFigureOut">
              <a:rPr lang="en-US" smtClean="0"/>
              <a:t>10/1/2024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2FD9903-0112-4D7A-8C9B-32BD91506FD1}" type="slidenum">
              <a:rPr lang="en-US" smtClean="0"/>
              <a:t>‹#›</a:t>
            </a:fld>
            <a:endParaRPr lang="en-US"/>
          </a:p>
        </p:txBody>
      </p:sp>
    </p:spTree>
    <p:extLst>
      <p:ext uri="{BB962C8B-B14F-4D97-AF65-F5344CB8AC3E}">
        <p14:creationId xmlns:p14="http://schemas.microsoft.com/office/powerpoint/2010/main" val="353923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0AAA92B1-CBB0-46FC-8B92-9DCCD5F33DEA}" type="datetimeFigureOut">
              <a:rPr lang="en-US" smtClean="0"/>
              <a:t>10/1/2024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C7A247D-63C7-4DF3-9E61-F495BEAB2733}" type="slidenum">
              <a:rPr lang="en-US" smtClean="0"/>
              <a:t>‹#›</a:t>
            </a:fld>
            <a:endParaRPr lang="en-US"/>
          </a:p>
        </p:txBody>
      </p:sp>
    </p:spTree>
    <p:extLst>
      <p:ext uri="{BB962C8B-B14F-4D97-AF65-F5344CB8AC3E}">
        <p14:creationId xmlns:p14="http://schemas.microsoft.com/office/powerpoint/2010/main" val="27515650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E0AEDB-2BEB-8946-1644-2511911EC4EB}"/>
              </a:ext>
            </a:extLst>
          </p:cNvPr>
          <p:cNvSpPr/>
          <p:nvPr/>
        </p:nvSpPr>
        <p:spPr>
          <a:xfrm>
            <a:off x="0" y="0"/>
            <a:ext cx="9141714" cy="5143500"/>
          </a:xfrm>
          <a:prstGeom prst="rect">
            <a:avLst/>
          </a:prstGeom>
          <a:solidFill>
            <a:srgbClr val="097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0" name="object 6">
            <a:extLst>
              <a:ext uri="{FF2B5EF4-FFF2-40B4-BE49-F238E27FC236}">
                <a16:creationId xmlns:a16="http://schemas.microsoft.com/office/drawing/2014/main" id="{EDF6F629-9DE7-231F-D69B-85404C917435}"/>
              </a:ext>
            </a:extLst>
          </p:cNvPr>
          <p:cNvGrpSpPr/>
          <p:nvPr/>
        </p:nvGrpSpPr>
        <p:grpSpPr>
          <a:xfrm>
            <a:off x="7667625" y="0"/>
            <a:ext cx="1474089" cy="1565996"/>
            <a:chOff x="12278106" y="0"/>
            <a:chExt cx="2352675" cy="2499360"/>
          </a:xfrm>
        </p:grpSpPr>
        <p:sp>
          <p:nvSpPr>
            <p:cNvPr id="11" name="object 7">
              <a:extLst>
                <a:ext uri="{FF2B5EF4-FFF2-40B4-BE49-F238E27FC236}">
                  <a16:creationId xmlns:a16="http://schemas.microsoft.com/office/drawing/2014/main" id="{BE5F764C-2694-103A-84D0-317A0707F5E5}"/>
                </a:ext>
              </a:extLst>
            </p:cNvPr>
            <p:cNvSpPr/>
            <p:nvPr/>
          </p:nvSpPr>
          <p:spPr>
            <a:xfrm>
              <a:off x="13441680" y="0"/>
              <a:ext cx="1188720" cy="1188720"/>
            </a:xfrm>
            <a:custGeom>
              <a:avLst/>
              <a:gdLst/>
              <a:ahLst/>
              <a:cxnLst/>
              <a:rect l="l" t="t" r="r" b="b"/>
              <a:pathLst>
                <a:path w="1188719" h="1188720">
                  <a:moveTo>
                    <a:pt x="1188719" y="0"/>
                  </a:moveTo>
                  <a:lnTo>
                    <a:pt x="0" y="0"/>
                  </a:lnTo>
                  <a:lnTo>
                    <a:pt x="0" y="1188720"/>
                  </a:lnTo>
                  <a:lnTo>
                    <a:pt x="1188719" y="1188720"/>
                  </a:lnTo>
                  <a:lnTo>
                    <a:pt x="1188719"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2" name="object 8">
              <a:extLst>
                <a:ext uri="{FF2B5EF4-FFF2-40B4-BE49-F238E27FC236}">
                  <a16:creationId xmlns:a16="http://schemas.microsoft.com/office/drawing/2014/main" id="{22901719-DC76-A512-8F01-6AA43D706E90}"/>
                </a:ext>
              </a:extLst>
            </p:cNvPr>
            <p:cNvSpPr/>
            <p:nvPr/>
          </p:nvSpPr>
          <p:spPr>
            <a:xfrm>
              <a:off x="12481560" y="1189583"/>
              <a:ext cx="959485" cy="959485"/>
            </a:xfrm>
            <a:custGeom>
              <a:avLst/>
              <a:gdLst/>
              <a:ahLst/>
              <a:cxnLst/>
              <a:rect l="l" t="t" r="r" b="b"/>
              <a:pathLst>
                <a:path w="959484" h="959485">
                  <a:moveTo>
                    <a:pt x="959243" y="0"/>
                  </a:moveTo>
                  <a:lnTo>
                    <a:pt x="0" y="0"/>
                  </a:lnTo>
                  <a:lnTo>
                    <a:pt x="0" y="959256"/>
                  </a:lnTo>
                  <a:lnTo>
                    <a:pt x="959243" y="959256"/>
                  </a:lnTo>
                  <a:lnTo>
                    <a:pt x="95924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3" name="object 9">
              <a:extLst>
                <a:ext uri="{FF2B5EF4-FFF2-40B4-BE49-F238E27FC236}">
                  <a16:creationId xmlns:a16="http://schemas.microsoft.com/office/drawing/2014/main" id="{EA467C27-92EF-869B-E8B5-07A468B80C83}"/>
                </a:ext>
              </a:extLst>
            </p:cNvPr>
            <p:cNvSpPr/>
            <p:nvPr/>
          </p:nvSpPr>
          <p:spPr>
            <a:xfrm>
              <a:off x="12278106" y="2151583"/>
              <a:ext cx="201295" cy="201295"/>
            </a:xfrm>
            <a:custGeom>
              <a:avLst/>
              <a:gdLst/>
              <a:ahLst/>
              <a:cxnLst/>
              <a:rect l="l" t="t" r="r" b="b"/>
              <a:pathLst>
                <a:path w="201295" h="201294">
                  <a:moveTo>
                    <a:pt x="200710" y="0"/>
                  </a:moveTo>
                  <a:lnTo>
                    <a:pt x="0" y="0"/>
                  </a:lnTo>
                  <a:lnTo>
                    <a:pt x="0" y="200710"/>
                  </a:lnTo>
                  <a:lnTo>
                    <a:pt x="200710" y="200710"/>
                  </a:lnTo>
                  <a:lnTo>
                    <a:pt x="200710"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4" name="object 10">
              <a:extLst>
                <a:ext uri="{FF2B5EF4-FFF2-40B4-BE49-F238E27FC236}">
                  <a16:creationId xmlns:a16="http://schemas.microsoft.com/office/drawing/2014/main" id="{2F440E58-C794-1522-9EF6-0A5B26DD6527}"/>
                </a:ext>
              </a:extLst>
            </p:cNvPr>
            <p:cNvSpPr/>
            <p:nvPr/>
          </p:nvSpPr>
          <p:spPr>
            <a:xfrm>
              <a:off x="13440816" y="2151583"/>
              <a:ext cx="347345" cy="347345"/>
            </a:xfrm>
            <a:custGeom>
              <a:avLst/>
              <a:gdLst/>
              <a:ahLst/>
              <a:cxnLst/>
              <a:rect l="l" t="t" r="r" b="b"/>
              <a:pathLst>
                <a:path w="347344" h="347344">
                  <a:moveTo>
                    <a:pt x="347217" y="0"/>
                  </a:moveTo>
                  <a:lnTo>
                    <a:pt x="0" y="0"/>
                  </a:lnTo>
                  <a:lnTo>
                    <a:pt x="0" y="347217"/>
                  </a:lnTo>
                  <a:lnTo>
                    <a:pt x="347217" y="347217"/>
                  </a:lnTo>
                  <a:lnTo>
                    <a:pt x="347217" y="0"/>
                  </a:lnTo>
                  <a:close/>
                </a:path>
              </a:pathLst>
            </a:custGeom>
            <a:solidFill>
              <a:srgbClr val="68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pic>
        <p:nvPicPr>
          <p:cNvPr id="17" name="object 5">
            <a:extLst>
              <a:ext uri="{FF2B5EF4-FFF2-40B4-BE49-F238E27FC236}">
                <a16:creationId xmlns:a16="http://schemas.microsoft.com/office/drawing/2014/main" id="{62FE3FDF-A705-ED7A-CAAA-740F6ADF1EB7}"/>
              </a:ext>
            </a:extLst>
          </p:cNvPr>
          <p:cNvPicPr/>
          <p:nvPr/>
        </p:nvPicPr>
        <p:blipFill>
          <a:blip r:embed="rId2"/>
          <a:srcRect/>
          <a:stretch/>
        </p:blipFill>
        <p:spPr>
          <a:xfrm>
            <a:off x="7460557" y="4214600"/>
            <a:ext cx="1301841" cy="566750"/>
          </a:xfrm>
          <a:prstGeom prst="rect">
            <a:avLst/>
          </a:prstGeom>
        </p:spPr>
      </p:pic>
      <p:sp>
        <p:nvSpPr>
          <p:cNvPr id="4" name="Title 1">
            <a:extLst>
              <a:ext uri="{FF2B5EF4-FFF2-40B4-BE49-F238E27FC236}">
                <a16:creationId xmlns:a16="http://schemas.microsoft.com/office/drawing/2014/main" id="{7143A991-E514-BD7D-1716-0C909E5F2A77}"/>
              </a:ext>
            </a:extLst>
          </p:cNvPr>
          <p:cNvSpPr>
            <a:spLocks noGrp="1"/>
          </p:cNvSpPr>
          <p:nvPr>
            <p:ph type="ctrTitle"/>
          </p:nvPr>
        </p:nvSpPr>
        <p:spPr>
          <a:xfrm>
            <a:off x="457200" y="1844277"/>
            <a:ext cx="6823629" cy="1294513"/>
          </a:xfrm>
        </p:spPr>
        <p:txBody>
          <a:bodyPr anchor="t">
            <a:noAutofit/>
          </a:bodyPr>
          <a:lstStyle>
            <a:lvl1pPr algn="l">
              <a:defRPr sz="4200">
                <a:solidFill>
                  <a:schemeClr val="bg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955D3316-6396-5C65-4FC1-FC152A3B6FDC}"/>
              </a:ext>
            </a:extLst>
          </p:cNvPr>
          <p:cNvSpPr>
            <a:spLocks noGrp="1"/>
          </p:cNvSpPr>
          <p:nvPr>
            <p:ph type="subTitle" idx="1" hasCustomPrompt="1"/>
          </p:nvPr>
        </p:nvSpPr>
        <p:spPr>
          <a:xfrm>
            <a:off x="457200" y="1550908"/>
            <a:ext cx="6823628" cy="293370"/>
          </a:xfrm>
        </p:spPr>
        <p:txBody>
          <a:bodyPr>
            <a:normAutofit/>
          </a:bodyPr>
          <a:lstStyle>
            <a:lvl1pPr marL="0" indent="0" algn="l">
              <a:buNone/>
              <a:defRPr sz="1500">
                <a:solidFill>
                  <a:srgbClr val="D6B8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text (date)</a:t>
            </a:r>
          </a:p>
        </p:txBody>
      </p:sp>
      <p:sp>
        <p:nvSpPr>
          <p:cNvPr id="7" name="Text Placeholder 14">
            <a:extLst>
              <a:ext uri="{FF2B5EF4-FFF2-40B4-BE49-F238E27FC236}">
                <a16:creationId xmlns:a16="http://schemas.microsoft.com/office/drawing/2014/main" id="{47BCD95F-780C-63D4-C60C-5B7D0913A6E9}"/>
              </a:ext>
            </a:extLst>
          </p:cNvPr>
          <p:cNvSpPr>
            <a:spLocks noGrp="1"/>
          </p:cNvSpPr>
          <p:nvPr>
            <p:ph type="body" sz="quarter" idx="14" hasCustomPrompt="1"/>
          </p:nvPr>
        </p:nvSpPr>
        <p:spPr>
          <a:xfrm>
            <a:off x="457200" y="3179801"/>
            <a:ext cx="6823628" cy="430769"/>
          </a:xfrm>
        </p:spPr>
        <p:txBody>
          <a:bodyPr>
            <a:normAutofit/>
          </a:bodyPr>
          <a:lstStyle>
            <a:lvl1pPr marL="0" indent="0">
              <a:buNone/>
              <a:defRPr sz="1350">
                <a:solidFill>
                  <a:schemeClr val="bg1"/>
                </a:solidFill>
              </a:defRPr>
            </a:lvl1pPr>
            <a:lvl2pPr marL="342900" indent="0">
              <a:buNone/>
              <a:defRPr/>
            </a:lvl2pPr>
          </a:lstStyle>
          <a:p>
            <a:pPr lvl="0"/>
            <a:r>
              <a:rPr lang="en-US" dirty="0"/>
              <a:t>Click to add text</a:t>
            </a:r>
          </a:p>
        </p:txBody>
      </p:sp>
      <p:sp>
        <p:nvSpPr>
          <p:cNvPr id="8" name="Text Placeholder 10">
            <a:extLst>
              <a:ext uri="{FF2B5EF4-FFF2-40B4-BE49-F238E27FC236}">
                <a16:creationId xmlns:a16="http://schemas.microsoft.com/office/drawing/2014/main" id="{4CB76C85-B91C-BD73-6C01-502D25254A18}"/>
              </a:ext>
            </a:extLst>
          </p:cNvPr>
          <p:cNvSpPr>
            <a:spLocks noGrp="1"/>
          </p:cNvSpPr>
          <p:nvPr>
            <p:ph type="body" sz="quarter" idx="15" hasCustomPrompt="1"/>
          </p:nvPr>
        </p:nvSpPr>
        <p:spPr>
          <a:xfrm>
            <a:off x="457200" y="4251960"/>
            <a:ext cx="4852987" cy="615950"/>
          </a:xfrm>
        </p:spPr>
        <p:txBody>
          <a:bodyPr anchor="b" anchorCtr="0">
            <a:normAutofit/>
          </a:bodyPr>
          <a:lstStyle>
            <a:lvl1pPr marL="0" indent="0" algn="l" defTabSz="685800" rtl="0" eaLnBrk="1" latinLnBrk="0" hangingPunct="1">
              <a:lnSpc>
                <a:spcPct val="90000"/>
              </a:lnSpc>
              <a:spcBef>
                <a:spcPts val="0"/>
              </a:spcBef>
              <a:buFont typeface="Arial" panose="020B0604020202020204" pitchFamily="34" charset="0"/>
              <a:buNone/>
              <a:defRPr lang="en-US" sz="1200" kern="1200" dirty="0">
                <a:solidFill>
                  <a:schemeClr val="bg1"/>
                </a:solidFill>
                <a:latin typeface="Arial" panose="020B0604020202020204" pitchFamily="34" charset="0"/>
                <a:ea typeface="+mn-ea"/>
                <a:cs typeface="+mn-cs"/>
              </a:defRPr>
            </a:lvl1pPr>
          </a:lstStyle>
          <a:p>
            <a:pPr lvl="0"/>
            <a:r>
              <a:rPr lang="en-US" dirty="0"/>
              <a:t>Click to add presenter info</a:t>
            </a:r>
          </a:p>
        </p:txBody>
      </p:sp>
    </p:spTree>
    <p:extLst>
      <p:ext uri="{BB962C8B-B14F-4D97-AF65-F5344CB8AC3E}">
        <p14:creationId xmlns:p14="http://schemas.microsoft.com/office/powerpoint/2010/main" val="10398033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7" name="object 5">
            <a:extLst>
              <a:ext uri="{FF2B5EF4-FFF2-40B4-BE49-F238E27FC236}">
                <a16:creationId xmlns:a16="http://schemas.microsoft.com/office/drawing/2014/main" id="{77BCA0F9-7C1B-EAB6-F5E1-5D2F1D77BB0F}"/>
              </a:ext>
            </a:extLst>
          </p:cNvPr>
          <p:cNvGrpSpPr/>
          <p:nvPr/>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2833526"/>
      </p:ext>
    </p:extLst>
  </p:cSld>
  <p:clrMapOvr>
    <a:masterClrMapping/>
  </p:clrMapOvr>
  <p:extLst>
    <p:ext uri="{DCECCB84-F9BA-43D5-87BE-67443E8EF086}">
      <p15:sldGuideLst xmlns:p15="http://schemas.microsoft.com/office/powerpoint/2012/main">
        <p15:guide id="1" orient="horz" pos="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ith bullets + factoid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p:nvSpPr>
        <p:spPr>
          <a:xfrm>
            <a:off x="126643" y="95694"/>
            <a:ext cx="4836263"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3F9A707-2232-5A7E-09C4-806C5FDE7F42}"/>
              </a:ext>
            </a:extLst>
          </p:cNvPr>
          <p:cNvSpPr/>
          <p:nvPr/>
        </p:nvSpPr>
        <p:spPr>
          <a:xfrm>
            <a:off x="4348245" y="740958"/>
            <a:ext cx="2176272" cy="1901952"/>
          </a:xfrm>
          <a:prstGeom prst="rect">
            <a:avLst/>
          </a:prstGeom>
          <a:solidFill>
            <a:srgbClr val="EB8A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a:extLst>
              <a:ext uri="{FF2B5EF4-FFF2-40B4-BE49-F238E27FC236}">
                <a16:creationId xmlns:a16="http://schemas.microsoft.com/office/drawing/2014/main" id="{6AEEFB76-5455-52EC-1060-51FCF6F317E4}"/>
              </a:ext>
            </a:extLst>
          </p:cNvPr>
          <p:cNvSpPr/>
          <p:nvPr/>
        </p:nvSpPr>
        <p:spPr>
          <a:xfrm>
            <a:off x="6524669" y="738441"/>
            <a:ext cx="2176272" cy="1901952"/>
          </a:xfrm>
          <a:prstGeom prst="rect">
            <a:avLst/>
          </a:prstGeom>
          <a:solidFill>
            <a:srgbClr val="68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3" name="Rectangle 12">
            <a:extLst>
              <a:ext uri="{FF2B5EF4-FFF2-40B4-BE49-F238E27FC236}">
                <a16:creationId xmlns:a16="http://schemas.microsoft.com/office/drawing/2014/main" id="{FDC0A0E5-1051-22E3-CB80-6D055B85701A}"/>
              </a:ext>
            </a:extLst>
          </p:cNvPr>
          <p:cNvSpPr/>
          <p:nvPr/>
        </p:nvSpPr>
        <p:spPr>
          <a:xfrm>
            <a:off x="4348245" y="2636242"/>
            <a:ext cx="2176272" cy="1901952"/>
          </a:xfrm>
          <a:prstGeom prst="rect">
            <a:avLst/>
          </a:prstGeom>
          <a:solidFill>
            <a:srgbClr val="097D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71EA62C9-3EE3-B520-4FAE-469F462F9DAF}"/>
              </a:ext>
            </a:extLst>
          </p:cNvPr>
          <p:cNvSpPr/>
          <p:nvPr/>
        </p:nvSpPr>
        <p:spPr>
          <a:xfrm>
            <a:off x="6524669" y="2636242"/>
            <a:ext cx="2176272" cy="1901952"/>
          </a:xfrm>
          <a:prstGeom prst="rect">
            <a:avLst/>
          </a:prstGeom>
          <a:solidFill>
            <a:srgbClr val="D6B8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Title Placeholder 8"/>
          <p:cNvSpPr>
            <a:spLocks noGrp="1"/>
          </p:cNvSpPr>
          <p:nvPr>
            <p:ph type="title" hasCustomPrompt="1"/>
          </p:nvPr>
        </p:nvSpPr>
        <p:spPr>
          <a:xfrm>
            <a:off x="459486" y="1487536"/>
            <a:ext cx="3521964" cy="1001697"/>
          </a:xfrm>
          <a:prstGeom prst="rect">
            <a:avLst/>
          </a:prstGeom>
          <a:noFill/>
          <a:ln>
            <a:noFill/>
          </a:ln>
        </p:spPr>
        <p:txBody>
          <a:bodyPr vert="horz" anchor="ctr">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a:t>Click to edit Master text styles</a:t>
            </a:r>
          </a:p>
        </p:txBody>
      </p:sp>
      <p:sp>
        <p:nvSpPr>
          <p:cNvPr id="22" name="Text Placeholder 21">
            <a:extLst>
              <a:ext uri="{FF2B5EF4-FFF2-40B4-BE49-F238E27FC236}">
                <a16:creationId xmlns:a16="http://schemas.microsoft.com/office/drawing/2014/main" id="{56569B5B-C839-9A69-40C1-7C2B63DEA0C2}"/>
              </a:ext>
            </a:extLst>
          </p:cNvPr>
          <p:cNvSpPr>
            <a:spLocks noGrp="1"/>
          </p:cNvSpPr>
          <p:nvPr>
            <p:ph type="body" sz="quarter" idx="11"/>
          </p:nvPr>
        </p:nvSpPr>
        <p:spPr>
          <a:xfrm>
            <a:off x="4356687" y="750018"/>
            <a:ext cx="2176272" cy="1871632"/>
          </a:xfrm>
        </p:spPr>
        <p:txBody>
          <a:bodyPr anchor="ctr" anchorCtr="0"/>
          <a:lstStyle>
            <a:lvl1pPr marL="0" indent="0" algn="ctr">
              <a:buNone/>
              <a:defRPr sz="1600">
                <a:solidFill>
                  <a:schemeClr val="bg1"/>
                </a:solidFill>
                <a:latin typeface="Arial" panose="020B0604020202020204" pitchFamily="34" charset="0"/>
                <a:cs typeface="Arial" panose="020B0604020202020204" pitchFamily="34" charset="0"/>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a:t>Click to edit Master text styles</a:t>
            </a:r>
          </a:p>
        </p:txBody>
      </p:sp>
      <p:sp>
        <p:nvSpPr>
          <p:cNvPr id="23" name="Text Placeholder 21">
            <a:extLst>
              <a:ext uri="{FF2B5EF4-FFF2-40B4-BE49-F238E27FC236}">
                <a16:creationId xmlns:a16="http://schemas.microsoft.com/office/drawing/2014/main" id="{AE8272F0-5EA9-C338-A888-65D930DA2504}"/>
              </a:ext>
            </a:extLst>
          </p:cNvPr>
          <p:cNvSpPr>
            <a:spLocks noGrp="1"/>
          </p:cNvSpPr>
          <p:nvPr>
            <p:ph type="body" sz="quarter" idx="12"/>
          </p:nvPr>
        </p:nvSpPr>
        <p:spPr>
          <a:xfrm>
            <a:off x="6508242" y="748574"/>
            <a:ext cx="2176272" cy="1874520"/>
          </a:xfrm>
        </p:spPr>
        <p:txBody>
          <a:bodyPr anchor="ctr" anchorCtr="0"/>
          <a:lstStyle>
            <a:lvl1pPr marL="0" indent="0" algn="ctr">
              <a:buNone/>
              <a:defRPr sz="1600">
                <a:solidFill>
                  <a:schemeClr val="bg1"/>
                </a:solidFill>
                <a:latin typeface="Arial" panose="020B0604020202020204" pitchFamily="34" charset="0"/>
                <a:cs typeface="Arial" panose="020B0604020202020204" pitchFamily="34" charset="0"/>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a:t>Click to edit Master text styles</a:t>
            </a:r>
          </a:p>
        </p:txBody>
      </p:sp>
      <p:sp>
        <p:nvSpPr>
          <p:cNvPr id="24" name="Text Placeholder 21">
            <a:extLst>
              <a:ext uri="{FF2B5EF4-FFF2-40B4-BE49-F238E27FC236}">
                <a16:creationId xmlns:a16="http://schemas.microsoft.com/office/drawing/2014/main" id="{7846D919-702E-A304-7235-7A59E5F078B2}"/>
              </a:ext>
            </a:extLst>
          </p:cNvPr>
          <p:cNvSpPr>
            <a:spLocks noGrp="1"/>
          </p:cNvSpPr>
          <p:nvPr>
            <p:ph type="body" sz="quarter" idx="13"/>
          </p:nvPr>
        </p:nvSpPr>
        <p:spPr>
          <a:xfrm>
            <a:off x="4353676" y="2631242"/>
            <a:ext cx="2147888" cy="1899940"/>
          </a:xfrm>
        </p:spPr>
        <p:txBody>
          <a:bodyPr anchor="ctr" anchorCtr="0">
            <a:normAutofit/>
          </a:bodyPr>
          <a:lstStyle>
            <a:lvl1pPr marL="0" indent="0" algn="ctr">
              <a:buNone/>
              <a:defRPr sz="1600">
                <a:solidFill>
                  <a:schemeClr val="bg1"/>
                </a:solidFill>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a:t>Click to edit Master text styles</a:t>
            </a:r>
          </a:p>
        </p:txBody>
      </p:sp>
      <p:sp>
        <p:nvSpPr>
          <p:cNvPr id="25" name="Text Placeholder 21">
            <a:extLst>
              <a:ext uri="{FF2B5EF4-FFF2-40B4-BE49-F238E27FC236}">
                <a16:creationId xmlns:a16="http://schemas.microsoft.com/office/drawing/2014/main" id="{BF12AED6-B3DF-2338-3AEB-6C64C6558A1C}"/>
              </a:ext>
            </a:extLst>
          </p:cNvPr>
          <p:cNvSpPr>
            <a:spLocks noGrp="1"/>
          </p:cNvSpPr>
          <p:nvPr>
            <p:ph type="body" sz="quarter" idx="14"/>
          </p:nvPr>
        </p:nvSpPr>
        <p:spPr>
          <a:xfrm>
            <a:off x="6522434" y="2631242"/>
            <a:ext cx="2147888" cy="1899940"/>
          </a:xfrm>
        </p:spPr>
        <p:txBody>
          <a:bodyPr anchor="ctr" anchorCtr="0">
            <a:normAutofit/>
          </a:bodyPr>
          <a:lstStyle>
            <a:lvl1pPr marL="0" indent="0" algn="ctr">
              <a:buNone/>
              <a:defRPr sz="1600">
                <a:solidFill>
                  <a:schemeClr val="bg1"/>
                </a:solidFill>
              </a:defRPr>
            </a:lvl1pPr>
            <a:lvl2pPr marL="228595" indent="0" algn="ctr">
              <a:buNone/>
              <a:defRPr/>
            </a:lvl2pPr>
            <a:lvl3pPr marL="457189" indent="0" algn="ctr">
              <a:buNone/>
              <a:defRPr/>
            </a:lvl3pPr>
            <a:lvl4pPr marL="685784" indent="0" algn="ctr">
              <a:buNone/>
              <a:defRPr/>
            </a:lvl4pPr>
            <a:lvl5pPr marL="914378" indent="0" algn="ctr">
              <a:buNone/>
              <a:defRPr/>
            </a:lvl5pPr>
          </a:lstStyle>
          <a:p>
            <a:pPr lvl="0"/>
            <a:r>
              <a:rPr lang="en-US"/>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Slide Number Placeholder 5">
            <a:extLst>
              <a:ext uri="{FF2B5EF4-FFF2-40B4-BE49-F238E27FC236}">
                <a16:creationId xmlns:a16="http://schemas.microsoft.com/office/drawing/2014/main" id="{6AFE9CB5-1BEF-4D7C-E519-9C25F6598CBD}"/>
              </a:ext>
            </a:extLst>
          </p:cNvPr>
          <p:cNvSpPr>
            <a:spLocks noGrp="1"/>
          </p:cNvSpPr>
          <p:nvPr>
            <p:ph type="sldNum" sz="quarter" idx="15"/>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5473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ith bullets + factoid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itle Placeholder 8"/>
          <p:cNvSpPr>
            <a:spLocks noGrp="1"/>
          </p:cNvSpPr>
          <p:nvPr>
            <p:ph type="title" hasCustomPrompt="1"/>
          </p:nvPr>
        </p:nvSpPr>
        <p:spPr>
          <a:xfrm>
            <a:off x="459486" y="1487536"/>
            <a:ext cx="3521964" cy="1001697"/>
          </a:xfrm>
          <a:prstGeom prst="rect">
            <a:avLst/>
          </a:prstGeom>
          <a:noFill/>
          <a:ln>
            <a:noFill/>
          </a:ln>
        </p:spPr>
        <p:txBody>
          <a:bodyPr vert="horz" anchor="ctr">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6" name="object 11">
            <a:extLst>
              <a:ext uri="{FF2B5EF4-FFF2-40B4-BE49-F238E27FC236}">
                <a16:creationId xmlns:a16="http://schemas.microsoft.com/office/drawing/2014/main" id="{45694656-6BBE-F856-14D2-0D023B3C7F70}"/>
              </a:ext>
            </a:extLst>
          </p:cNvPr>
          <p:cNvSpPr/>
          <p:nvPr/>
        </p:nvSpPr>
        <p:spPr>
          <a:xfrm>
            <a:off x="6670519" y="910760"/>
            <a:ext cx="34289" cy="3534209"/>
          </a:xfrm>
          <a:custGeom>
            <a:avLst/>
            <a:gdLst/>
            <a:ahLst/>
            <a:cxnLst/>
            <a:rect l="l" t="t" r="r" b="b"/>
            <a:pathLst>
              <a:path h="5161280">
                <a:moveTo>
                  <a:pt x="0" y="0"/>
                </a:moveTo>
                <a:lnTo>
                  <a:pt x="0" y="5160657"/>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7" name="object 12">
            <a:extLst>
              <a:ext uri="{FF2B5EF4-FFF2-40B4-BE49-F238E27FC236}">
                <a16:creationId xmlns:a16="http://schemas.microsoft.com/office/drawing/2014/main" id="{F33C47B0-DF39-08BB-EBEF-13FC9E5B66E9}"/>
              </a:ext>
            </a:extLst>
          </p:cNvPr>
          <p:cNvSpPr/>
          <p:nvPr/>
        </p:nvSpPr>
        <p:spPr>
          <a:xfrm flipV="1">
            <a:off x="4787823" y="2652573"/>
            <a:ext cx="3750553" cy="34289"/>
          </a:xfrm>
          <a:custGeom>
            <a:avLst/>
            <a:gdLst/>
            <a:ahLst/>
            <a:cxnLst/>
            <a:rect l="l" t="t" r="r" b="b"/>
            <a:pathLst>
              <a:path w="6087109">
                <a:moveTo>
                  <a:pt x="6086716" y="0"/>
                </a:moveTo>
                <a:lnTo>
                  <a:pt x="0" y="0"/>
                </a:lnTo>
              </a:path>
            </a:pathLst>
          </a:custGeom>
          <a:ln w="3175">
            <a:solidFill>
              <a:schemeClr val="bg2">
                <a:lumMod val="90000"/>
              </a:schemeClr>
            </a:solidFill>
          </a:ln>
        </p:spPr>
        <p:txBody>
          <a:bodyPr wrap="square" lIns="0" tIns="0" rIns="0" bIns="0" rtlCol="0"/>
          <a:lstStyle/>
          <a:p>
            <a:endParaRPr sz="1013" dirty="0">
              <a:latin typeface="Arial" panose="020B0604020202020204" pitchFamily="34" charset="0"/>
            </a:endParaRPr>
          </a:p>
        </p:txBody>
      </p:sp>
      <p:sp>
        <p:nvSpPr>
          <p:cNvPr id="9" name="Text Placeholder 14">
            <a:extLst>
              <a:ext uri="{FF2B5EF4-FFF2-40B4-BE49-F238E27FC236}">
                <a16:creationId xmlns:a16="http://schemas.microsoft.com/office/drawing/2014/main" id="{4696324E-326B-AFA3-B5E7-AA61E66E0B4F}"/>
              </a:ext>
            </a:extLst>
          </p:cNvPr>
          <p:cNvSpPr>
            <a:spLocks noGrp="1"/>
          </p:cNvSpPr>
          <p:nvPr>
            <p:ph type="body" sz="quarter" idx="15" hasCustomPrompt="1"/>
          </p:nvPr>
        </p:nvSpPr>
        <p:spPr>
          <a:xfrm>
            <a:off x="4660064" y="1138899"/>
            <a:ext cx="2010455" cy="697274"/>
          </a:xfrm>
        </p:spPr>
        <p:txBody>
          <a:bodyPr lIns="91440" tIns="0" rIns="91440" bIns="0" anchor="t" anchorCtr="0">
            <a:normAutofit/>
          </a:bodyPr>
          <a:lstStyle>
            <a:lvl1pPr marL="0" indent="0" algn="ctr">
              <a:buNone/>
              <a:defRPr sz="5250" b="1">
                <a:solidFill>
                  <a:srgbClr val="097DBB"/>
                </a:solidFill>
              </a:defRPr>
            </a:lvl1pPr>
          </a:lstStyle>
          <a:p>
            <a:pPr lvl="0"/>
            <a:r>
              <a:rPr lang="en-US" dirty="0"/>
              <a:t>XX</a:t>
            </a:r>
          </a:p>
        </p:txBody>
      </p:sp>
      <p:sp>
        <p:nvSpPr>
          <p:cNvPr id="15" name="Text Placeholder 14">
            <a:extLst>
              <a:ext uri="{FF2B5EF4-FFF2-40B4-BE49-F238E27FC236}">
                <a16:creationId xmlns:a16="http://schemas.microsoft.com/office/drawing/2014/main" id="{9395348F-AC9F-8702-9700-8879FE18F562}"/>
              </a:ext>
            </a:extLst>
          </p:cNvPr>
          <p:cNvSpPr>
            <a:spLocks noGrp="1"/>
          </p:cNvSpPr>
          <p:nvPr>
            <p:ph type="body" sz="quarter" idx="16"/>
          </p:nvPr>
        </p:nvSpPr>
        <p:spPr>
          <a:xfrm>
            <a:off x="4666061" y="1864939"/>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E1CE588-091B-8BCE-5FFF-FC0F7EC53308}"/>
              </a:ext>
            </a:extLst>
          </p:cNvPr>
          <p:cNvSpPr>
            <a:spLocks noGrp="1"/>
          </p:cNvSpPr>
          <p:nvPr>
            <p:ph type="body" sz="quarter" idx="17" hasCustomPrompt="1"/>
          </p:nvPr>
        </p:nvSpPr>
        <p:spPr>
          <a:xfrm>
            <a:off x="6674059" y="1138899"/>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7" name="Text Placeholder 14">
            <a:extLst>
              <a:ext uri="{FF2B5EF4-FFF2-40B4-BE49-F238E27FC236}">
                <a16:creationId xmlns:a16="http://schemas.microsoft.com/office/drawing/2014/main" id="{DDC01AE1-6A1D-A3D4-DBB7-5CA00DC4A91D}"/>
              </a:ext>
            </a:extLst>
          </p:cNvPr>
          <p:cNvSpPr>
            <a:spLocks noGrp="1"/>
          </p:cNvSpPr>
          <p:nvPr>
            <p:ph type="body" sz="quarter" idx="18"/>
          </p:nvPr>
        </p:nvSpPr>
        <p:spPr>
          <a:xfrm>
            <a:off x="6680056" y="1864939"/>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18" name="Text Placeholder 14">
            <a:extLst>
              <a:ext uri="{FF2B5EF4-FFF2-40B4-BE49-F238E27FC236}">
                <a16:creationId xmlns:a16="http://schemas.microsoft.com/office/drawing/2014/main" id="{B5B5F10E-FF5A-DAE7-5F5C-87C5ABEA6397}"/>
              </a:ext>
            </a:extLst>
          </p:cNvPr>
          <p:cNvSpPr>
            <a:spLocks noGrp="1"/>
          </p:cNvSpPr>
          <p:nvPr>
            <p:ph type="body" sz="quarter" idx="19" hasCustomPrompt="1"/>
          </p:nvPr>
        </p:nvSpPr>
        <p:spPr>
          <a:xfrm>
            <a:off x="4660064" y="2909825"/>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9" name="Text Placeholder 14">
            <a:extLst>
              <a:ext uri="{FF2B5EF4-FFF2-40B4-BE49-F238E27FC236}">
                <a16:creationId xmlns:a16="http://schemas.microsoft.com/office/drawing/2014/main" id="{07C7195A-DAFF-89C0-5599-CDE8369E4133}"/>
              </a:ext>
            </a:extLst>
          </p:cNvPr>
          <p:cNvSpPr>
            <a:spLocks noGrp="1"/>
          </p:cNvSpPr>
          <p:nvPr>
            <p:ph type="body" sz="quarter" idx="20"/>
          </p:nvPr>
        </p:nvSpPr>
        <p:spPr>
          <a:xfrm>
            <a:off x="4666061" y="3635865"/>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20" name="Text Placeholder 14">
            <a:extLst>
              <a:ext uri="{FF2B5EF4-FFF2-40B4-BE49-F238E27FC236}">
                <a16:creationId xmlns:a16="http://schemas.microsoft.com/office/drawing/2014/main" id="{C83F0749-C961-D6F3-895F-FCAFA653BC2E}"/>
              </a:ext>
            </a:extLst>
          </p:cNvPr>
          <p:cNvSpPr>
            <a:spLocks noGrp="1"/>
          </p:cNvSpPr>
          <p:nvPr>
            <p:ph type="body" sz="quarter" idx="21" hasCustomPrompt="1"/>
          </p:nvPr>
        </p:nvSpPr>
        <p:spPr>
          <a:xfrm>
            <a:off x="6674059" y="2909825"/>
            <a:ext cx="2010455" cy="697274"/>
          </a:xfrm>
        </p:spPr>
        <p:txBody>
          <a:bodyPr lIns="91440" tIns="0" bIns="0">
            <a:normAutofit/>
          </a:bodyPr>
          <a:lstStyle>
            <a:lvl1pPr marL="0" indent="0" algn="ctr">
              <a:buNone/>
              <a:defRPr sz="5250" b="1">
                <a:solidFill>
                  <a:srgbClr val="097DBB"/>
                </a:solidFill>
              </a:defRPr>
            </a:lvl1pPr>
          </a:lstStyle>
          <a:p>
            <a:pPr lvl="0"/>
            <a:r>
              <a:rPr lang="en-US" dirty="0"/>
              <a:t>XX</a:t>
            </a:r>
          </a:p>
        </p:txBody>
      </p:sp>
      <p:sp>
        <p:nvSpPr>
          <p:cNvPr id="21" name="Text Placeholder 14">
            <a:extLst>
              <a:ext uri="{FF2B5EF4-FFF2-40B4-BE49-F238E27FC236}">
                <a16:creationId xmlns:a16="http://schemas.microsoft.com/office/drawing/2014/main" id="{0711DD2D-8091-4CCB-4BCE-DED39DF1F10C}"/>
              </a:ext>
            </a:extLst>
          </p:cNvPr>
          <p:cNvSpPr>
            <a:spLocks noGrp="1"/>
          </p:cNvSpPr>
          <p:nvPr>
            <p:ph type="body" sz="quarter" idx="22"/>
          </p:nvPr>
        </p:nvSpPr>
        <p:spPr>
          <a:xfrm>
            <a:off x="6680056" y="3635865"/>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024224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with bullets + factoid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itle Placeholder 8"/>
          <p:cNvSpPr>
            <a:spLocks noGrp="1"/>
          </p:cNvSpPr>
          <p:nvPr>
            <p:ph type="title" hasCustomPrompt="1"/>
          </p:nvPr>
        </p:nvSpPr>
        <p:spPr>
          <a:xfrm>
            <a:off x="459486" y="1487536"/>
            <a:ext cx="3521964" cy="1001697"/>
          </a:xfrm>
          <a:prstGeom prst="rect">
            <a:avLst/>
          </a:prstGeom>
          <a:noFill/>
          <a:ln>
            <a:noFill/>
          </a:ln>
        </p:spPr>
        <p:txBody>
          <a:bodyPr vert="horz" anchor="ctr">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9" name="Text Placeholder 14">
            <a:extLst>
              <a:ext uri="{FF2B5EF4-FFF2-40B4-BE49-F238E27FC236}">
                <a16:creationId xmlns:a16="http://schemas.microsoft.com/office/drawing/2014/main" id="{4696324E-326B-AFA3-B5E7-AA61E66E0B4F}"/>
              </a:ext>
            </a:extLst>
          </p:cNvPr>
          <p:cNvSpPr>
            <a:spLocks noGrp="1"/>
          </p:cNvSpPr>
          <p:nvPr>
            <p:ph type="body" sz="quarter" idx="15" hasCustomPrompt="1"/>
          </p:nvPr>
        </p:nvSpPr>
        <p:spPr>
          <a:xfrm>
            <a:off x="4660064" y="1138899"/>
            <a:ext cx="2010455" cy="697274"/>
          </a:xfrm>
        </p:spPr>
        <p:txBody>
          <a:bodyPr lIns="91440" tIns="0" rIns="91440" bIns="0" anchor="t" anchorCtr="0">
            <a:normAutofit/>
          </a:bodyPr>
          <a:lstStyle>
            <a:lvl1pPr marL="0" indent="0" algn="ctr">
              <a:buNone/>
              <a:defRPr sz="5250" b="1">
                <a:solidFill>
                  <a:srgbClr val="097DBB"/>
                </a:solidFill>
              </a:defRPr>
            </a:lvl1pPr>
          </a:lstStyle>
          <a:p>
            <a:pPr lvl="0"/>
            <a:r>
              <a:rPr lang="en-US" dirty="0"/>
              <a:t>XX</a:t>
            </a:r>
          </a:p>
        </p:txBody>
      </p:sp>
      <p:sp>
        <p:nvSpPr>
          <p:cNvPr id="15" name="Text Placeholder 14">
            <a:extLst>
              <a:ext uri="{FF2B5EF4-FFF2-40B4-BE49-F238E27FC236}">
                <a16:creationId xmlns:a16="http://schemas.microsoft.com/office/drawing/2014/main" id="{9395348F-AC9F-8702-9700-8879FE18F562}"/>
              </a:ext>
            </a:extLst>
          </p:cNvPr>
          <p:cNvSpPr>
            <a:spLocks noGrp="1"/>
          </p:cNvSpPr>
          <p:nvPr>
            <p:ph type="body" sz="quarter" idx="16"/>
          </p:nvPr>
        </p:nvSpPr>
        <p:spPr>
          <a:xfrm>
            <a:off x="4666061" y="1864939"/>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16" name="Text Placeholder 14">
            <a:extLst>
              <a:ext uri="{FF2B5EF4-FFF2-40B4-BE49-F238E27FC236}">
                <a16:creationId xmlns:a16="http://schemas.microsoft.com/office/drawing/2014/main" id="{8E1CE588-091B-8BCE-5FFF-FC0F7EC53308}"/>
              </a:ext>
            </a:extLst>
          </p:cNvPr>
          <p:cNvSpPr>
            <a:spLocks noGrp="1"/>
          </p:cNvSpPr>
          <p:nvPr>
            <p:ph type="body" sz="quarter" idx="17" hasCustomPrompt="1"/>
          </p:nvPr>
        </p:nvSpPr>
        <p:spPr>
          <a:xfrm>
            <a:off x="6674059" y="1138899"/>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7" name="Text Placeholder 14">
            <a:extLst>
              <a:ext uri="{FF2B5EF4-FFF2-40B4-BE49-F238E27FC236}">
                <a16:creationId xmlns:a16="http://schemas.microsoft.com/office/drawing/2014/main" id="{DDC01AE1-6A1D-A3D4-DBB7-5CA00DC4A91D}"/>
              </a:ext>
            </a:extLst>
          </p:cNvPr>
          <p:cNvSpPr>
            <a:spLocks noGrp="1"/>
          </p:cNvSpPr>
          <p:nvPr>
            <p:ph type="body" sz="quarter" idx="18"/>
          </p:nvPr>
        </p:nvSpPr>
        <p:spPr>
          <a:xfrm>
            <a:off x="6680056" y="1864939"/>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18" name="Text Placeholder 14">
            <a:extLst>
              <a:ext uri="{FF2B5EF4-FFF2-40B4-BE49-F238E27FC236}">
                <a16:creationId xmlns:a16="http://schemas.microsoft.com/office/drawing/2014/main" id="{B5B5F10E-FF5A-DAE7-5F5C-87C5ABEA6397}"/>
              </a:ext>
            </a:extLst>
          </p:cNvPr>
          <p:cNvSpPr>
            <a:spLocks noGrp="1"/>
          </p:cNvSpPr>
          <p:nvPr>
            <p:ph type="body" sz="quarter" idx="19" hasCustomPrompt="1"/>
          </p:nvPr>
        </p:nvSpPr>
        <p:spPr>
          <a:xfrm>
            <a:off x="4660064" y="2909825"/>
            <a:ext cx="2010455" cy="697274"/>
          </a:xfrm>
        </p:spPr>
        <p:txBody>
          <a:bodyPr tIns="0" bIns="0">
            <a:normAutofit/>
          </a:bodyPr>
          <a:lstStyle>
            <a:lvl1pPr marL="0" indent="0" algn="ctr">
              <a:buNone/>
              <a:defRPr sz="5250" b="1">
                <a:solidFill>
                  <a:srgbClr val="097DBB"/>
                </a:solidFill>
              </a:defRPr>
            </a:lvl1pPr>
          </a:lstStyle>
          <a:p>
            <a:pPr lvl="0"/>
            <a:r>
              <a:rPr lang="en-US" dirty="0"/>
              <a:t>XX</a:t>
            </a:r>
          </a:p>
        </p:txBody>
      </p:sp>
      <p:sp>
        <p:nvSpPr>
          <p:cNvPr id="19" name="Text Placeholder 14">
            <a:extLst>
              <a:ext uri="{FF2B5EF4-FFF2-40B4-BE49-F238E27FC236}">
                <a16:creationId xmlns:a16="http://schemas.microsoft.com/office/drawing/2014/main" id="{07C7195A-DAFF-89C0-5599-CDE8369E4133}"/>
              </a:ext>
            </a:extLst>
          </p:cNvPr>
          <p:cNvSpPr>
            <a:spLocks noGrp="1"/>
          </p:cNvSpPr>
          <p:nvPr>
            <p:ph type="body" sz="quarter" idx="20"/>
          </p:nvPr>
        </p:nvSpPr>
        <p:spPr>
          <a:xfrm>
            <a:off x="4666061" y="3635865"/>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20" name="Text Placeholder 14">
            <a:extLst>
              <a:ext uri="{FF2B5EF4-FFF2-40B4-BE49-F238E27FC236}">
                <a16:creationId xmlns:a16="http://schemas.microsoft.com/office/drawing/2014/main" id="{C83F0749-C961-D6F3-895F-FCAFA653BC2E}"/>
              </a:ext>
            </a:extLst>
          </p:cNvPr>
          <p:cNvSpPr>
            <a:spLocks noGrp="1"/>
          </p:cNvSpPr>
          <p:nvPr>
            <p:ph type="body" sz="quarter" idx="21" hasCustomPrompt="1"/>
          </p:nvPr>
        </p:nvSpPr>
        <p:spPr>
          <a:xfrm>
            <a:off x="6674059" y="2909825"/>
            <a:ext cx="2010455" cy="697274"/>
          </a:xfrm>
        </p:spPr>
        <p:txBody>
          <a:bodyPr lIns="91440" tIns="0" bIns="0">
            <a:normAutofit/>
          </a:bodyPr>
          <a:lstStyle>
            <a:lvl1pPr marL="0" indent="0" algn="ctr">
              <a:buNone/>
              <a:defRPr sz="5250" b="1">
                <a:solidFill>
                  <a:srgbClr val="097DBB"/>
                </a:solidFill>
              </a:defRPr>
            </a:lvl1pPr>
          </a:lstStyle>
          <a:p>
            <a:pPr lvl="0"/>
            <a:r>
              <a:rPr lang="en-US" dirty="0"/>
              <a:t>XX</a:t>
            </a:r>
          </a:p>
        </p:txBody>
      </p:sp>
      <p:sp>
        <p:nvSpPr>
          <p:cNvPr id="21" name="Text Placeholder 14">
            <a:extLst>
              <a:ext uri="{FF2B5EF4-FFF2-40B4-BE49-F238E27FC236}">
                <a16:creationId xmlns:a16="http://schemas.microsoft.com/office/drawing/2014/main" id="{0711DD2D-8091-4CCB-4BCE-DED39DF1F10C}"/>
              </a:ext>
            </a:extLst>
          </p:cNvPr>
          <p:cNvSpPr>
            <a:spLocks noGrp="1"/>
          </p:cNvSpPr>
          <p:nvPr>
            <p:ph type="body" sz="quarter" idx="22"/>
          </p:nvPr>
        </p:nvSpPr>
        <p:spPr>
          <a:xfrm>
            <a:off x="6680056" y="3635865"/>
            <a:ext cx="2004457" cy="712037"/>
          </a:xfrm>
        </p:spPr>
        <p:txBody>
          <a:bodyPr>
            <a:normAutofit/>
          </a:bodyPr>
          <a:lstStyle>
            <a:lvl1pPr marL="0" indent="0" algn="ctr">
              <a:lnSpc>
                <a:spcPct val="100000"/>
              </a:lnSpc>
              <a:buNone/>
              <a:defRPr sz="1200" b="0">
                <a:solidFill>
                  <a:schemeClr val="tx1"/>
                </a:solidFill>
              </a:defRPr>
            </a:lvl1pPr>
          </a:lstStyle>
          <a:p>
            <a:pPr lvl="0"/>
            <a:r>
              <a:rPr lang="en-US"/>
              <a:t>Click to edit Master text styles</a:t>
            </a:r>
          </a:p>
        </p:txBody>
      </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816140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with bullets + factoid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2823CF-833C-D13E-3A07-A2BEE59A3444}"/>
              </a:ext>
            </a:extLst>
          </p:cNvPr>
          <p:cNvSpPr/>
          <p:nvPr/>
        </p:nvSpPr>
        <p:spPr>
          <a:xfrm>
            <a:off x="126644" y="95694"/>
            <a:ext cx="4229534" cy="4952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Title Placeholder 8"/>
          <p:cNvSpPr>
            <a:spLocks noGrp="1"/>
          </p:cNvSpPr>
          <p:nvPr>
            <p:ph type="title" hasCustomPrompt="1"/>
          </p:nvPr>
        </p:nvSpPr>
        <p:spPr>
          <a:xfrm>
            <a:off x="459486" y="1487536"/>
            <a:ext cx="3521964" cy="1001697"/>
          </a:xfrm>
          <a:prstGeom prst="rect">
            <a:avLst/>
          </a:prstGeom>
          <a:noFill/>
          <a:ln>
            <a:noFill/>
          </a:ln>
        </p:spPr>
        <p:txBody>
          <a:bodyPr vert="horz" anchor="ctr">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59486" y="2571750"/>
            <a:ext cx="3521964" cy="2023110"/>
          </a:xfrm>
        </p:spPr>
        <p:txBody>
          <a:bodyPr>
            <a:normAutofit/>
          </a:bodyPr>
          <a:lstStyle>
            <a:lvl1pPr marL="0" indent="0">
              <a:buNone/>
              <a:defRPr sz="1400"/>
            </a:lvl1pPr>
            <a:lvl2pPr marL="228595" indent="0">
              <a:buNone/>
              <a:defRPr sz="1200"/>
            </a:lvl2pPr>
            <a:lvl3pPr marL="457189" indent="0">
              <a:buNone/>
              <a:defRPr sz="1050"/>
            </a:lvl3pPr>
            <a:lvl4pPr marL="685784" indent="0">
              <a:buNone/>
              <a:defRPr sz="825"/>
            </a:lvl4pPr>
            <a:lvl5pPr marL="914378" indent="0">
              <a:buNone/>
              <a:defRPr sz="825"/>
            </a:lvl5pPr>
          </a:lstStyle>
          <a:p>
            <a:pPr lvl="0"/>
            <a:r>
              <a:rPr lang="en-US"/>
              <a:t>Click to edit Master text styles</a:t>
            </a:r>
          </a:p>
        </p:txBody>
      </p:sp>
      <p:grpSp>
        <p:nvGrpSpPr>
          <p:cNvPr id="2" name="Group 1">
            <a:extLst>
              <a:ext uri="{FF2B5EF4-FFF2-40B4-BE49-F238E27FC236}">
                <a16:creationId xmlns:a16="http://schemas.microsoft.com/office/drawing/2014/main" id="{20CFC392-8862-21BA-877D-CCEF22790196}"/>
              </a:ext>
            </a:extLst>
          </p:cNvPr>
          <p:cNvGrpSpPr/>
          <p:nvPr/>
        </p:nvGrpSpPr>
        <p:grpSpPr>
          <a:xfrm>
            <a:off x="0" y="0"/>
            <a:ext cx="447359" cy="447366"/>
            <a:chOff x="5131320" y="0"/>
            <a:chExt cx="814113" cy="814125"/>
          </a:xfrm>
        </p:grpSpPr>
        <p:sp>
          <p:nvSpPr>
            <p:cNvPr id="3" name="object 4">
              <a:extLst>
                <a:ext uri="{FF2B5EF4-FFF2-40B4-BE49-F238E27FC236}">
                  <a16:creationId xmlns:a16="http://schemas.microsoft.com/office/drawing/2014/main" id="{35BBFA5E-7F41-33A0-F2E5-3CCC3A4A9D50}"/>
                </a:ext>
              </a:extLst>
            </p:cNvPr>
            <p:cNvSpPr/>
            <p:nvPr/>
          </p:nvSpPr>
          <p:spPr>
            <a:xfrm>
              <a:off x="5704713" y="573405"/>
              <a:ext cx="240720" cy="240720"/>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EB8A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5">
              <a:extLst>
                <a:ext uri="{FF2B5EF4-FFF2-40B4-BE49-F238E27FC236}">
                  <a16:creationId xmlns:a16="http://schemas.microsoft.com/office/drawing/2014/main" id="{7BF673BE-BA0B-65FA-B3CE-AAFA22D335F6}"/>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4D9CB9"/>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
        <p:nvSpPr>
          <p:cNvPr id="11" name="Slide Number Placeholder 10">
            <a:extLst>
              <a:ext uri="{FF2B5EF4-FFF2-40B4-BE49-F238E27FC236}">
                <a16:creationId xmlns:a16="http://schemas.microsoft.com/office/drawing/2014/main" id="{6F4A6513-41C5-35D7-5E0B-2FD88FDE78AD}"/>
              </a:ext>
            </a:extLst>
          </p:cNvPr>
          <p:cNvSpPr>
            <a:spLocks noGrp="1"/>
          </p:cNvSpPr>
          <p:nvPr>
            <p:ph type="sldNum" sz="quarter" idx="23"/>
          </p:nvPr>
        </p:nvSpPr>
        <p:spPr/>
        <p:txBody>
          <a:bodyPr/>
          <a:lstStyle/>
          <a:p>
            <a:fld id="{D57F1E4F-1CFF-5643-939E-217C01CDF565}" type="slidenum">
              <a:rPr lang="en-US" smtClean="0"/>
              <a:pPr/>
              <a:t>‹#›</a:t>
            </a:fld>
            <a:endParaRPr lang="en-US" dirty="0"/>
          </a:p>
        </p:txBody>
      </p:sp>
      <p:sp>
        <p:nvSpPr>
          <p:cNvPr id="13" name="Text Placeholder 12">
            <a:extLst>
              <a:ext uri="{FF2B5EF4-FFF2-40B4-BE49-F238E27FC236}">
                <a16:creationId xmlns:a16="http://schemas.microsoft.com/office/drawing/2014/main" id="{0D512275-9DC3-44CB-5B69-61D50AA01776}"/>
              </a:ext>
            </a:extLst>
          </p:cNvPr>
          <p:cNvSpPr>
            <a:spLocks noGrp="1"/>
          </p:cNvSpPr>
          <p:nvPr>
            <p:ph type="body" sz="quarter" idx="24"/>
          </p:nvPr>
        </p:nvSpPr>
        <p:spPr>
          <a:xfrm>
            <a:off x="4572000" y="388938"/>
            <a:ext cx="4113213" cy="4143375"/>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095311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Photo and Title and Content with bullets">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4205411" y="704828"/>
            <a:ext cx="4479483" cy="1001697"/>
          </a:xfrm>
          <a:prstGeom prst="rect">
            <a:avLst/>
          </a:prstGeom>
          <a:noFill/>
          <a:ln>
            <a:noFill/>
          </a:ln>
        </p:spPr>
        <p:txBody>
          <a:bodyPr vert="horz" anchor="ctr">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205411" y="1781175"/>
            <a:ext cx="4481389" cy="2813685"/>
          </a:xfrm>
        </p:spPr>
        <p:txBody>
          <a:bodyPr>
            <a:normAutofit/>
          </a:bodyPr>
          <a:lstStyle>
            <a:lvl1pPr>
              <a:defRPr sz="1500"/>
            </a:lvl1pPr>
            <a:lvl2pPr>
              <a:defRPr sz="1500"/>
            </a:lvl2pPr>
            <a:lvl3pPr>
              <a:defRPr sz="13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756F3796-CDE8-57AC-C29C-237C682DA07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Online Image Placeholder 12">
            <a:extLst>
              <a:ext uri="{FF2B5EF4-FFF2-40B4-BE49-F238E27FC236}">
                <a16:creationId xmlns:a16="http://schemas.microsoft.com/office/drawing/2014/main" id="{9D3AFB59-9A21-E44F-F4CB-A6F5ABDAF7BB}"/>
              </a:ext>
            </a:extLst>
          </p:cNvPr>
          <p:cNvSpPr>
            <a:spLocks noGrp="1"/>
          </p:cNvSpPr>
          <p:nvPr>
            <p:ph type="clipArt" sz="quarter" idx="13"/>
          </p:nvPr>
        </p:nvSpPr>
        <p:spPr>
          <a:xfrm>
            <a:off x="0" y="0"/>
            <a:ext cx="3566160" cy="5143500"/>
          </a:xfrm>
        </p:spPr>
        <p:txBody>
          <a:bodyPr>
            <a:normAutofit/>
          </a:bodyPr>
          <a:lstStyle>
            <a:lvl1pPr>
              <a:defRPr sz="1200"/>
            </a:lvl1pPr>
          </a:lstStyle>
          <a:p>
            <a:r>
              <a:rPr lang="en-US"/>
              <a:t>Click icon to add online image</a:t>
            </a:r>
            <a:endParaRPr lang="en-US" dirty="0"/>
          </a:p>
        </p:txBody>
      </p:sp>
      <p:grpSp>
        <p:nvGrpSpPr>
          <p:cNvPr id="10" name="Group 9">
            <a:extLst>
              <a:ext uri="{FF2B5EF4-FFF2-40B4-BE49-F238E27FC236}">
                <a16:creationId xmlns:a16="http://schemas.microsoft.com/office/drawing/2014/main" id="{25AA9553-4508-CA15-77A9-14AABADAADB2}"/>
              </a:ext>
            </a:extLst>
          </p:cNvPr>
          <p:cNvGrpSpPr/>
          <p:nvPr/>
        </p:nvGrpSpPr>
        <p:grpSpPr>
          <a:xfrm>
            <a:off x="3575241" y="0"/>
            <a:ext cx="630171" cy="630178"/>
            <a:chOff x="5131320" y="0"/>
            <a:chExt cx="1146798" cy="1146810"/>
          </a:xfrm>
        </p:grpSpPr>
        <p:sp>
          <p:nvSpPr>
            <p:cNvPr id="11" name="object 4">
              <a:extLst>
                <a:ext uri="{FF2B5EF4-FFF2-40B4-BE49-F238E27FC236}">
                  <a16:creationId xmlns:a16="http://schemas.microsoft.com/office/drawing/2014/main" id="{2F86498B-FA6D-2CA2-A303-CF6C7EADE0D6}"/>
                </a:ext>
              </a:extLst>
            </p:cNvPr>
            <p:cNvSpPr/>
            <p:nvPr/>
          </p:nvSpPr>
          <p:spPr>
            <a:xfrm>
              <a:off x="5704713" y="573405"/>
              <a:ext cx="573405" cy="573405"/>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0076BC"/>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2" name="object 5">
              <a:extLst>
                <a:ext uri="{FF2B5EF4-FFF2-40B4-BE49-F238E27FC236}">
                  <a16:creationId xmlns:a16="http://schemas.microsoft.com/office/drawing/2014/main" id="{A23B22DB-D704-5100-C060-EF95DB2A702F}"/>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54802141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ight Photo and Title and Content with bullets">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459486" y="704828"/>
            <a:ext cx="4489461" cy="1001697"/>
          </a:xfrm>
          <a:prstGeom prst="rect">
            <a:avLst/>
          </a:prstGeom>
          <a:noFill/>
          <a:ln>
            <a:noFill/>
          </a:ln>
        </p:spPr>
        <p:txBody>
          <a:bodyPr vert="horz" anchor="ctr">
            <a:normAutofit/>
            <a:scene3d>
              <a:camera prst="orthographicFront"/>
              <a:lightRig rig="soft" dir="t"/>
            </a:scene3d>
            <a:sp3d prstMaterial="softEdge"/>
          </a:bodyPr>
          <a:lstStyle>
            <a:lvl1pPr>
              <a:defRPr sz="2800"/>
            </a:lvl1pPr>
          </a:lstStyle>
          <a:p>
            <a:r>
              <a:rPr kumimoji="0" lang="en-US" dirty="0"/>
              <a:t>Click to edit master title</a:t>
            </a:r>
          </a:p>
        </p:txBody>
      </p:sp>
      <p:sp>
        <p:nvSpPr>
          <p:cNvPr id="8" name="Content Placeholder 7"/>
          <p:cNvSpPr>
            <a:spLocks noGrp="1"/>
          </p:cNvSpPr>
          <p:nvPr>
            <p:ph sz="quarter" idx="10"/>
          </p:nvPr>
        </p:nvSpPr>
        <p:spPr>
          <a:xfrm>
            <a:off x="459486" y="1781175"/>
            <a:ext cx="4489461" cy="2813685"/>
          </a:xfrm>
        </p:spPr>
        <p:txBody>
          <a:bodyPr>
            <a:normAutofit/>
          </a:bodyPr>
          <a:lstStyle>
            <a:lvl1pPr>
              <a:defRPr sz="1500"/>
            </a:lvl1pPr>
            <a:lvl2pPr>
              <a:defRPr sz="1500"/>
            </a:lvl2pPr>
            <a:lvl3pPr>
              <a:defRPr sz="13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DF71566-95AF-E39A-06A5-AFBCE256ABD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Online Image Placeholder 8">
            <a:extLst>
              <a:ext uri="{FF2B5EF4-FFF2-40B4-BE49-F238E27FC236}">
                <a16:creationId xmlns:a16="http://schemas.microsoft.com/office/drawing/2014/main" id="{A5603325-13C6-92AF-3EA6-5F6594A888F9}"/>
              </a:ext>
            </a:extLst>
          </p:cNvPr>
          <p:cNvSpPr>
            <a:spLocks noGrp="1"/>
          </p:cNvSpPr>
          <p:nvPr>
            <p:ph type="clipArt" sz="quarter" idx="13"/>
          </p:nvPr>
        </p:nvSpPr>
        <p:spPr>
          <a:xfrm>
            <a:off x="5578475" y="0"/>
            <a:ext cx="3565525" cy="5143500"/>
          </a:xfrm>
        </p:spPr>
        <p:txBody>
          <a:bodyPr>
            <a:normAutofit/>
          </a:bodyPr>
          <a:lstStyle>
            <a:lvl1pPr>
              <a:defRPr sz="1200"/>
            </a:lvl1pPr>
          </a:lstStyle>
          <a:p>
            <a:r>
              <a:rPr lang="en-US"/>
              <a:t>Click icon to add online image</a:t>
            </a:r>
            <a:endParaRPr lang="en-US" dirty="0"/>
          </a:p>
        </p:txBody>
      </p:sp>
      <p:grpSp>
        <p:nvGrpSpPr>
          <p:cNvPr id="2" name="Group 1">
            <a:extLst>
              <a:ext uri="{FF2B5EF4-FFF2-40B4-BE49-F238E27FC236}">
                <a16:creationId xmlns:a16="http://schemas.microsoft.com/office/drawing/2014/main" id="{F5595A5B-224A-336C-0BA0-E6291D6AC35E}"/>
              </a:ext>
            </a:extLst>
          </p:cNvPr>
          <p:cNvGrpSpPr/>
          <p:nvPr/>
        </p:nvGrpSpPr>
        <p:grpSpPr>
          <a:xfrm flipH="1">
            <a:off x="4948947" y="0"/>
            <a:ext cx="630171" cy="630178"/>
            <a:chOff x="5131320" y="0"/>
            <a:chExt cx="1146798" cy="1146810"/>
          </a:xfrm>
        </p:grpSpPr>
        <p:sp>
          <p:nvSpPr>
            <p:cNvPr id="3" name="object 4">
              <a:extLst>
                <a:ext uri="{FF2B5EF4-FFF2-40B4-BE49-F238E27FC236}">
                  <a16:creationId xmlns:a16="http://schemas.microsoft.com/office/drawing/2014/main" id="{5CA73734-B872-1DCA-4240-DFEF74B1C7BC}"/>
                </a:ext>
              </a:extLst>
            </p:cNvPr>
            <p:cNvSpPr/>
            <p:nvPr/>
          </p:nvSpPr>
          <p:spPr>
            <a:xfrm>
              <a:off x="5704713" y="573405"/>
              <a:ext cx="573405" cy="573405"/>
            </a:xfrm>
            <a:custGeom>
              <a:avLst/>
              <a:gdLst/>
              <a:ahLst/>
              <a:cxnLst/>
              <a:rect l="l" t="t" r="r" b="b"/>
              <a:pathLst>
                <a:path w="573404" h="573405">
                  <a:moveTo>
                    <a:pt x="573404" y="0"/>
                  </a:moveTo>
                  <a:lnTo>
                    <a:pt x="0" y="0"/>
                  </a:lnTo>
                  <a:lnTo>
                    <a:pt x="0" y="573392"/>
                  </a:lnTo>
                  <a:lnTo>
                    <a:pt x="573404" y="573392"/>
                  </a:lnTo>
                  <a:lnTo>
                    <a:pt x="573404" y="0"/>
                  </a:lnTo>
                  <a:close/>
                </a:path>
              </a:pathLst>
            </a:custGeom>
            <a:solidFill>
              <a:srgbClr val="0076BC"/>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4" name="object 5">
              <a:extLst>
                <a:ext uri="{FF2B5EF4-FFF2-40B4-BE49-F238E27FC236}">
                  <a16:creationId xmlns:a16="http://schemas.microsoft.com/office/drawing/2014/main" id="{37AB1CF9-D312-559B-AC80-AEB9149E06E3}"/>
                </a:ext>
              </a:extLst>
            </p:cNvPr>
            <p:cNvSpPr/>
            <p:nvPr/>
          </p:nvSpPr>
          <p:spPr>
            <a:xfrm>
              <a:off x="5131320" y="0"/>
              <a:ext cx="573405" cy="573405"/>
            </a:xfrm>
            <a:custGeom>
              <a:avLst/>
              <a:gdLst/>
              <a:ahLst/>
              <a:cxnLst/>
              <a:rect l="l" t="t" r="r" b="b"/>
              <a:pathLst>
                <a:path w="573404" h="573405">
                  <a:moveTo>
                    <a:pt x="573392" y="0"/>
                  </a:moveTo>
                  <a:lnTo>
                    <a:pt x="0" y="0"/>
                  </a:lnTo>
                  <a:lnTo>
                    <a:pt x="0" y="573392"/>
                  </a:lnTo>
                  <a:lnTo>
                    <a:pt x="573392" y="573392"/>
                  </a:lnTo>
                  <a:lnTo>
                    <a:pt x="573392"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56730515"/>
      </p:ext>
    </p:extLst>
  </p:cSld>
  <p:clrMapOvr>
    <a:masterClrMapping/>
  </p:clrMapOvr>
  <p:extLst>
    <p:ext uri="{DCECCB84-F9BA-43D5-87BE-67443E8EF086}">
      <p15:sldGuideLst xmlns:p15="http://schemas.microsoft.com/office/powerpoint/2012/main">
        <p15:guide id="2" pos="2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3343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305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bullets">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a:t>Click to edit Master title style</a:t>
            </a:r>
            <a:endParaRPr kumimoji="0" lang="en-US" dirty="0"/>
          </a:p>
        </p:txBody>
      </p:sp>
      <p:sp>
        <p:nvSpPr>
          <p:cNvPr id="8" name="Content Placeholder 7"/>
          <p:cNvSpPr>
            <a:spLocks noGrp="1"/>
          </p:cNvSpPr>
          <p:nvPr>
            <p:ph sz="quarter" idx="10"/>
          </p:nvPr>
        </p:nvSpPr>
        <p:spPr>
          <a:xfrm>
            <a:off x="457200" y="1351026"/>
            <a:ext cx="8229600" cy="3243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object 5">
            <a:extLst>
              <a:ext uri="{FF2B5EF4-FFF2-40B4-BE49-F238E27FC236}">
                <a16:creationId xmlns:a16="http://schemas.microsoft.com/office/drawing/2014/main" id="{77BCA0F9-7C1B-EAB6-F5E1-5D2F1D77BB0F}"/>
              </a:ext>
            </a:extLst>
          </p:cNvPr>
          <p:cNvGrpSpPr/>
          <p:nvPr/>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0659171"/>
      </p:ext>
    </p:extLst>
  </p:cSld>
  <p:clrMapOvr>
    <a:masterClrMapping/>
  </p:clrMapOvr>
  <p:extLst>
    <p:ext uri="{DCECCB84-F9BA-43D5-87BE-67443E8EF086}">
      <p15:sldGuideLst xmlns:p15="http://schemas.microsoft.com/office/powerpoint/2012/main">
        <p15:guide id="1" orient="horz" pos="8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wo Content with bullets">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a:t>Click to edit Master title style</a:t>
            </a:r>
            <a:endParaRPr kumimoji="0" lang="en-US" dirty="0"/>
          </a:p>
        </p:txBody>
      </p:sp>
      <p:sp>
        <p:nvSpPr>
          <p:cNvPr id="8" name="Content Placeholder 7"/>
          <p:cNvSpPr>
            <a:spLocks noGrp="1"/>
          </p:cNvSpPr>
          <p:nvPr>
            <p:ph sz="quarter" idx="10"/>
          </p:nvPr>
        </p:nvSpPr>
        <p:spPr>
          <a:xfrm>
            <a:off x="457200" y="1351026"/>
            <a:ext cx="4023360" cy="3243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object 5">
            <a:extLst>
              <a:ext uri="{FF2B5EF4-FFF2-40B4-BE49-F238E27FC236}">
                <a16:creationId xmlns:a16="http://schemas.microsoft.com/office/drawing/2014/main" id="{77BCA0F9-7C1B-EAB6-F5E1-5D2F1D77BB0F}"/>
              </a:ext>
            </a:extLst>
          </p:cNvPr>
          <p:cNvGrpSpPr/>
          <p:nvPr/>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Content Placeholder 7">
            <a:extLst>
              <a:ext uri="{FF2B5EF4-FFF2-40B4-BE49-F238E27FC236}">
                <a16:creationId xmlns:a16="http://schemas.microsoft.com/office/drawing/2014/main" id="{4A13104E-4C02-4DB1-0265-F42045716529}"/>
              </a:ext>
            </a:extLst>
          </p:cNvPr>
          <p:cNvSpPr>
            <a:spLocks noGrp="1"/>
          </p:cNvSpPr>
          <p:nvPr>
            <p:ph sz="quarter" idx="13"/>
          </p:nvPr>
        </p:nvSpPr>
        <p:spPr>
          <a:xfrm>
            <a:off x="4656138" y="1353312"/>
            <a:ext cx="4023360" cy="32438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125792"/>
      </p:ext>
    </p:extLst>
  </p:cSld>
  <p:clrMapOvr>
    <a:masterClrMapping/>
  </p:clrMapOvr>
  <p:extLst>
    <p:ext uri="{DCECCB84-F9BA-43D5-87BE-67443E8EF086}">
      <p15:sldGuideLst xmlns:p15="http://schemas.microsoft.com/office/powerpoint/2012/main">
        <p15:guide id="1" orient="horz" pos="8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Title and Content with bullets">
    <p:spTree>
      <p:nvGrpSpPr>
        <p:cNvPr id="1" name=""/>
        <p:cNvGrpSpPr/>
        <p:nvPr/>
      </p:nvGrpSpPr>
      <p:grpSpPr>
        <a:xfrm>
          <a:off x="0" y="0"/>
          <a:ext cx="0" cy="0"/>
          <a:chOff x="0" y="0"/>
          <a:chExt cx="0" cy="0"/>
        </a:xfrm>
      </p:grpSpPr>
      <p:sp>
        <p:nvSpPr>
          <p:cNvPr id="5" name="Title Placeholder 8"/>
          <p:cNvSpPr>
            <a:spLocks noGrp="1"/>
          </p:cNvSpPr>
          <p:nvPr>
            <p:ph type="title" hasCustomPrompt="1"/>
          </p:nvPr>
        </p:nvSpPr>
        <p:spPr>
          <a:xfrm>
            <a:off x="457201" y="930859"/>
            <a:ext cx="2990850" cy="3664001"/>
          </a:xfrm>
          <a:prstGeom prst="rect">
            <a:avLst/>
          </a:prstGeom>
          <a:noFill/>
          <a:ln>
            <a:noFill/>
          </a:ln>
        </p:spPr>
        <p:txBody>
          <a:bodyPr vert="horz" anchor="ctr">
            <a:normAutofit/>
            <a:scene3d>
              <a:camera prst="orthographicFront"/>
              <a:lightRig rig="soft" dir="t"/>
            </a:scene3d>
            <a:sp3d prstMaterial="softEdge"/>
          </a:bodyPr>
          <a:lstStyle>
            <a:lvl1pPr>
              <a:defRPr/>
            </a:lvl1pPr>
          </a:lstStyle>
          <a:p>
            <a:r>
              <a:rPr kumimoji="0" lang="en-US" dirty="0"/>
              <a:t>Click to edit master title</a:t>
            </a:r>
          </a:p>
        </p:txBody>
      </p:sp>
      <p:sp>
        <p:nvSpPr>
          <p:cNvPr id="8" name="Content Placeholder 7"/>
          <p:cNvSpPr>
            <a:spLocks noGrp="1"/>
          </p:cNvSpPr>
          <p:nvPr>
            <p:ph sz="quarter" idx="10"/>
          </p:nvPr>
        </p:nvSpPr>
        <p:spPr>
          <a:xfrm>
            <a:off x="3762375" y="930859"/>
            <a:ext cx="4924425" cy="3664001"/>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object 5">
            <a:extLst>
              <a:ext uri="{FF2B5EF4-FFF2-40B4-BE49-F238E27FC236}">
                <a16:creationId xmlns:a16="http://schemas.microsoft.com/office/drawing/2014/main" id="{2F3CA4EC-397F-A600-B1A8-7134DC21850A}"/>
              </a:ext>
            </a:extLst>
          </p:cNvPr>
          <p:cNvGrpSpPr/>
          <p:nvPr/>
        </p:nvGrpSpPr>
        <p:grpSpPr>
          <a:xfrm>
            <a:off x="8362950" y="-1715"/>
            <a:ext cx="790337" cy="849642"/>
            <a:chOff x="13386968" y="0"/>
            <a:chExt cx="1243965" cy="1337310"/>
          </a:xfrm>
        </p:grpSpPr>
        <p:sp>
          <p:nvSpPr>
            <p:cNvPr id="3" name="object 6">
              <a:extLst>
                <a:ext uri="{FF2B5EF4-FFF2-40B4-BE49-F238E27FC236}">
                  <a16:creationId xmlns:a16="http://schemas.microsoft.com/office/drawing/2014/main" id="{76851CD1-0057-2AD1-8777-74F37E2E33E3}"/>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object 7">
              <a:extLst>
                <a:ext uri="{FF2B5EF4-FFF2-40B4-BE49-F238E27FC236}">
                  <a16:creationId xmlns:a16="http://schemas.microsoft.com/office/drawing/2014/main" id="{1C3FCC9E-51B3-8804-E522-A76F2CC5665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object 8">
              <a:extLst>
                <a:ext uri="{FF2B5EF4-FFF2-40B4-BE49-F238E27FC236}">
                  <a16:creationId xmlns:a16="http://schemas.microsoft.com/office/drawing/2014/main" id="{3630D75E-9ED8-B0C1-C0FA-70F32738DABD}"/>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 name="Slide Number Placeholder 6">
            <a:extLst>
              <a:ext uri="{FF2B5EF4-FFF2-40B4-BE49-F238E27FC236}">
                <a16:creationId xmlns:a16="http://schemas.microsoft.com/office/drawing/2014/main" id="{30754070-296C-CF24-4EA1-F36D82C0E9AD}"/>
              </a:ext>
            </a:extLst>
          </p:cNvPr>
          <p:cNvSpPr>
            <a:spLocks noGrp="1"/>
          </p:cNvSpPr>
          <p:nvPr>
            <p:ph type="sldNum" sz="quarter" idx="11"/>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52277"/>
      </p:ext>
    </p:extLst>
  </p:cSld>
  <p:clrMapOvr>
    <a:masterClrMapping/>
  </p:clrMapOvr>
  <p:extLst>
    <p:ext uri="{DCECCB84-F9BA-43D5-87BE-67443E8EF086}">
      <p15:sldGuideLst xmlns:p15="http://schemas.microsoft.com/office/powerpoint/2012/main">
        <p15:guide id="1" orient="horz" pos="5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dividual presenter">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a:t>Click to edit Master title style</a:t>
            </a:r>
            <a:endParaRPr kumimoji="0" lang="en-US" dirty="0"/>
          </a:p>
        </p:txBody>
      </p:sp>
      <p:grpSp>
        <p:nvGrpSpPr>
          <p:cNvPr id="7" name="object 5">
            <a:extLst>
              <a:ext uri="{FF2B5EF4-FFF2-40B4-BE49-F238E27FC236}">
                <a16:creationId xmlns:a16="http://schemas.microsoft.com/office/drawing/2014/main" id="{77BCA0F9-7C1B-EAB6-F5E1-5D2F1D77BB0F}"/>
              </a:ext>
            </a:extLst>
          </p:cNvPr>
          <p:cNvGrpSpPr/>
          <p:nvPr/>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697E3837-8B2C-C342-8FEC-B09DBF491C45}" type="slidenum">
              <a:rPr lang="en-US" smtClean="0"/>
              <a:t>‹#›</a:t>
            </a:fld>
            <a:endParaRPr lang="en-US"/>
          </a:p>
        </p:txBody>
      </p:sp>
      <p:sp>
        <p:nvSpPr>
          <p:cNvPr id="2" name="Picture Placeholder 10">
            <a:extLst>
              <a:ext uri="{FF2B5EF4-FFF2-40B4-BE49-F238E27FC236}">
                <a16:creationId xmlns:a16="http://schemas.microsoft.com/office/drawing/2014/main" id="{E6055ECA-3D49-90AF-92F3-2E4E77F6DFD2}"/>
              </a:ext>
            </a:extLst>
          </p:cNvPr>
          <p:cNvSpPr>
            <a:spLocks noGrp="1"/>
          </p:cNvSpPr>
          <p:nvPr>
            <p:ph type="pic" sz="quarter" idx="13"/>
          </p:nvPr>
        </p:nvSpPr>
        <p:spPr>
          <a:xfrm>
            <a:off x="502920" y="1353312"/>
            <a:ext cx="1554480" cy="1371600"/>
          </a:xfrm>
        </p:spPr>
        <p:txBody>
          <a:bodyPr/>
          <a:lstStyle/>
          <a:p>
            <a:r>
              <a:rPr lang="en-US"/>
              <a:t>Click icon to add picture</a:t>
            </a:r>
            <a:endParaRPr lang="en-US" dirty="0"/>
          </a:p>
        </p:txBody>
      </p:sp>
      <p:sp>
        <p:nvSpPr>
          <p:cNvPr id="4" name="Text Placeholder 15">
            <a:extLst>
              <a:ext uri="{FF2B5EF4-FFF2-40B4-BE49-F238E27FC236}">
                <a16:creationId xmlns:a16="http://schemas.microsoft.com/office/drawing/2014/main" id="{0460092B-1EF2-B811-7D16-11904942DA42}"/>
              </a:ext>
            </a:extLst>
          </p:cNvPr>
          <p:cNvSpPr>
            <a:spLocks noGrp="1"/>
          </p:cNvSpPr>
          <p:nvPr>
            <p:ph type="body" sz="quarter" idx="17" hasCustomPrompt="1"/>
          </p:nvPr>
        </p:nvSpPr>
        <p:spPr>
          <a:xfrm>
            <a:off x="2057400" y="1346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2" name="Text Placeholder 15">
            <a:extLst>
              <a:ext uri="{FF2B5EF4-FFF2-40B4-BE49-F238E27FC236}">
                <a16:creationId xmlns:a16="http://schemas.microsoft.com/office/drawing/2014/main" id="{3622DDA4-C8B6-921A-1ACF-6BCBB9B0AFC9}"/>
              </a:ext>
            </a:extLst>
          </p:cNvPr>
          <p:cNvSpPr>
            <a:spLocks noGrp="1"/>
          </p:cNvSpPr>
          <p:nvPr>
            <p:ph type="body" sz="quarter" idx="18" hasCustomPrompt="1"/>
          </p:nvPr>
        </p:nvSpPr>
        <p:spPr>
          <a:xfrm>
            <a:off x="2057400" y="1583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3" name="Text Placeholder 15">
            <a:extLst>
              <a:ext uri="{FF2B5EF4-FFF2-40B4-BE49-F238E27FC236}">
                <a16:creationId xmlns:a16="http://schemas.microsoft.com/office/drawing/2014/main" id="{791F1D27-7DF2-1A9F-7D28-BE0764DD2226}"/>
              </a:ext>
            </a:extLst>
          </p:cNvPr>
          <p:cNvSpPr>
            <a:spLocks noGrp="1"/>
          </p:cNvSpPr>
          <p:nvPr>
            <p:ph type="body" sz="quarter" idx="19" hasCustomPrompt="1"/>
          </p:nvPr>
        </p:nvSpPr>
        <p:spPr>
          <a:xfrm>
            <a:off x="2057400" y="1748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7DD477BF-6CFE-C545-3BBD-60ACFB2F29F7}"/>
              </a:ext>
            </a:extLst>
          </p:cNvPr>
          <p:cNvSpPr>
            <a:spLocks noGrp="1"/>
          </p:cNvSpPr>
          <p:nvPr>
            <p:ph type="body" sz="quarter" idx="20" hasCustomPrompt="1"/>
          </p:nvPr>
        </p:nvSpPr>
        <p:spPr>
          <a:xfrm>
            <a:off x="2057400" y="1913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A95CC193-0C3B-9AC6-940D-2EBBF23E8342}"/>
              </a:ext>
            </a:extLst>
          </p:cNvPr>
          <p:cNvSpPr>
            <a:spLocks noGrp="1"/>
          </p:cNvSpPr>
          <p:nvPr>
            <p:ph type="body" sz="quarter" idx="21" hasCustomPrompt="1"/>
          </p:nvPr>
        </p:nvSpPr>
        <p:spPr>
          <a:xfrm>
            <a:off x="2057400" y="2086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1642355585"/>
      </p:ext>
    </p:extLst>
  </p:cSld>
  <p:clrMapOvr>
    <a:masterClrMapping/>
  </p:clrMapOvr>
  <p:extLst>
    <p:ext uri="{DCECCB84-F9BA-43D5-87BE-67443E8EF086}">
      <p15:sldGuideLst xmlns:p15="http://schemas.microsoft.com/office/powerpoint/2012/main">
        <p15:guide id="1" orient="horz" pos="848">
          <p15:clr>
            <a:srgbClr val="FBAE40"/>
          </p15:clr>
        </p15:guide>
        <p15:guide id="2" pos="2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resenters">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a:t>Click to edit Master title style</a:t>
            </a:r>
            <a:endParaRPr kumimoji="0" lang="en-US" dirty="0"/>
          </a:p>
        </p:txBody>
      </p:sp>
      <p:grpSp>
        <p:nvGrpSpPr>
          <p:cNvPr id="7" name="object 5">
            <a:extLst>
              <a:ext uri="{FF2B5EF4-FFF2-40B4-BE49-F238E27FC236}">
                <a16:creationId xmlns:a16="http://schemas.microsoft.com/office/drawing/2014/main" id="{77BCA0F9-7C1B-EAB6-F5E1-5D2F1D77BB0F}"/>
              </a:ext>
            </a:extLst>
          </p:cNvPr>
          <p:cNvGrpSpPr/>
          <p:nvPr/>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Picture Placeholder 10">
            <a:extLst>
              <a:ext uri="{FF2B5EF4-FFF2-40B4-BE49-F238E27FC236}">
                <a16:creationId xmlns:a16="http://schemas.microsoft.com/office/drawing/2014/main" id="{E6055ECA-3D49-90AF-92F3-2E4E77F6DFD2}"/>
              </a:ext>
            </a:extLst>
          </p:cNvPr>
          <p:cNvSpPr>
            <a:spLocks noGrp="1"/>
          </p:cNvSpPr>
          <p:nvPr>
            <p:ph type="pic" sz="quarter" idx="13"/>
          </p:nvPr>
        </p:nvSpPr>
        <p:spPr>
          <a:xfrm>
            <a:off x="502920" y="1353312"/>
            <a:ext cx="1554480" cy="1371600"/>
          </a:xfrm>
        </p:spPr>
        <p:txBody>
          <a:bodyPr/>
          <a:lstStyle/>
          <a:p>
            <a:r>
              <a:rPr lang="en-US"/>
              <a:t>Click icon to add picture</a:t>
            </a:r>
            <a:endParaRPr lang="en-US" dirty="0"/>
          </a:p>
        </p:txBody>
      </p:sp>
      <p:sp>
        <p:nvSpPr>
          <p:cNvPr id="4" name="Text Placeholder 15">
            <a:extLst>
              <a:ext uri="{FF2B5EF4-FFF2-40B4-BE49-F238E27FC236}">
                <a16:creationId xmlns:a16="http://schemas.microsoft.com/office/drawing/2014/main" id="{0460092B-1EF2-B811-7D16-11904942DA42}"/>
              </a:ext>
            </a:extLst>
          </p:cNvPr>
          <p:cNvSpPr>
            <a:spLocks noGrp="1"/>
          </p:cNvSpPr>
          <p:nvPr>
            <p:ph type="body" sz="quarter" idx="17" hasCustomPrompt="1"/>
          </p:nvPr>
        </p:nvSpPr>
        <p:spPr>
          <a:xfrm>
            <a:off x="2057400" y="1339655"/>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2" name="Text Placeholder 15">
            <a:extLst>
              <a:ext uri="{FF2B5EF4-FFF2-40B4-BE49-F238E27FC236}">
                <a16:creationId xmlns:a16="http://schemas.microsoft.com/office/drawing/2014/main" id="{3622DDA4-C8B6-921A-1ACF-6BCBB9B0AFC9}"/>
              </a:ext>
            </a:extLst>
          </p:cNvPr>
          <p:cNvSpPr>
            <a:spLocks noGrp="1"/>
          </p:cNvSpPr>
          <p:nvPr>
            <p:ph type="body" sz="quarter" idx="18" hasCustomPrompt="1"/>
          </p:nvPr>
        </p:nvSpPr>
        <p:spPr>
          <a:xfrm>
            <a:off x="2057400" y="1577399"/>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3" name="Text Placeholder 15">
            <a:extLst>
              <a:ext uri="{FF2B5EF4-FFF2-40B4-BE49-F238E27FC236}">
                <a16:creationId xmlns:a16="http://schemas.microsoft.com/office/drawing/2014/main" id="{791F1D27-7DF2-1A9F-7D28-BE0764DD2226}"/>
              </a:ext>
            </a:extLst>
          </p:cNvPr>
          <p:cNvSpPr>
            <a:spLocks noGrp="1"/>
          </p:cNvSpPr>
          <p:nvPr>
            <p:ph type="body" sz="quarter" idx="19" hasCustomPrompt="1"/>
          </p:nvPr>
        </p:nvSpPr>
        <p:spPr>
          <a:xfrm>
            <a:off x="2057400" y="1741991"/>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7DD477BF-6CFE-C545-3BBD-60ACFB2F29F7}"/>
              </a:ext>
            </a:extLst>
          </p:cNvPr>
          <p:cNvSpPr>
            <a:spLocks noGrp="1"/>
          </p:cNvSpPr>
          <p:nvPr>
            <p:ph type="body" sz="quarter" idx="20" hasCustomPrompt="1"/>
          </p:nvPr>
        </p:nvSpPr>
        <p:spPr>
          <a:xfrm>
            <a:off x="2057400" y="1906583"/>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A95CC193-0C3B-9AC6-940D-2EBBF23E8342}"/>
              </a:ext>
            </a:extLst>
          </p:cNvPr>
          <p:cNvSpPr>
            <a:spLocks noGrp="1"/>
          </p:cNvSpPr>
          <p:nvPr>
            <p:ph type="body" sz="quarter" idx="21" hasCustomPrompt="1"/>
          </p:nvPr>
        </p:nvSpPr>
        <p:spPr>
          <a:xfrm>
            <a:off x="2057400" y="2080319"/>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16" name="Picture Placeholder 10">
            <a:extLst>
              <a:ext uri="{FF2B5EF4-FFF2-40B4-BE49-F238E27FC236}">
                <a16:creationId xmlns:a16="http://schemas.microsoft.com/office/drawing/2014/main" id="{B5730A6F-61A4-79ED-4CC7-42C2846F39E2}"/>
              </a:ext>
            </a:extLst>
          </p:cNvPr>
          <p:cNvSpPr>
            <a:spLocks noGrp="1"/>
          </p:cNvSpPr>
          <p:nvPr>
            <p:ph type="pic" sz="quarter" idx="22"/>
          </p:nvPr>
        </p:nvSpPr>
        <p:spPr>
          <a:xfrm>
            <a:off x="4749043" y="1353312"/>
            <a:ext cx="1554480" cy="1371600"/>
          </a:xfrm>
        </p:spPr>
        <p:txBody>
          <a:bodyPr/>
          <a:lstStyle/>
          <a:p>
            <a:r>
              <a:rPr lang="en-US"/>
              <a:t>Click icon to add picture</a:t>
            </a:r>
            <a:endParaRPr lang="en-US" dirty="0"/>
          </a:p>
        </p:txBody>
      </p:sp>
      <p:sp>
        <p:nvSpPr>
          <p:cNvPr id="17" name="Text Placeholder 15">
            <a:extLst>
              <a:ext uri="{FF2B5EF4-FFF2-40B4-BE49-F238E27FC236}">
                <a16:creationId xmlns:a16="http://schemas.microsoft.com/office/drawing/2014/main" id="{16C29BE9-3A93-99CC-521E-AF051DE97353}"/>
              </a:ext>
            </a:extLst>
          </p:cNvPr>
          <p:cNvSpPr>
            <a:spLocks noGrp="1"/>
          </p:cNvSpPr>
          <p:nvPr>
            <p:ph type="body" sz="quarter" idx="23" hasCustomPrompt="1"/>
          </p:nvPr>
        </p:nvSpPr>
        <p:spPr>
          <a:xfrm>
            <a:off x="6303523" y="1339655"/>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8" name="Text Placeholder 15">
            <a:extLst>
              <a:ext uri="{FF2B5EF4-FFF2-40B4-BE49-F238E27FC236}">
                <a16:creationId xmlns:a16="http://schemas.microsoft.com/office/drawing/2014/main" id="{572FE6FC-7D11-BEE9-BFFD-BA3EE637E9AF}"/>
              </a:ext>
            </a:extLst>
          </p:cNvPr>
          <p:cNvSpPr>
            <a:spLocks noGrp="1"/>
          </p:cNvSpPr>
          <p:nvPr>
            <p:ph type="body" sz="quarter" idx="24" hasCustomPrompt="1"/>
          </p:nvPr>
        </p:nvSpPr>
        <p:spPr>
          <a:xfrm>
            <a:off x="6303523" y="1577399"/>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9" name="Text Placeholder 15">
            <a:extLst>
              <a:ext uri="{FF2B5EF4-FFF2-40B4-BE49-F238E27FC236}">
                <a16:creationId xmlns:a16="http://schemas.microsoft.com/office/drawing/2014/main" id="{A33986D9-C94D-D767-4CD5-FDA64096CD4A}"/>
              </a:ext>
            </a:extLst>
          </p:cNvPr>
          <p:cNvSpPr>
            <a:spLocks noGrp="1"/>
          </p:cNvSpPr>
          <p:nvPr>
            <p:ph type="body" sz="quarter" idx="25" hasCustomPrompt="1"/>
          </p:nvPr>
        </p:nvSpPr>
        <p:spPr>
          <a:xfrm>
            <a:off x="6303523" y="1741991"/>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20" name="Text Placeholder 15">
            <a:extLst>
              <a:ext uri="{FF2B5EF4-FFF2-40B4-BE49-F238E27FC236}">
                <a16:creationId xmlns:a16="http://schemas.microsoft.com/office/drawing/2014/main" id="{86C005D5-2C3B-185B-21FF-EC015E5D312A}"/>
              </a:ext>
            </a:extLst>
          </p:cNvPr>
          <p:cNvSpPr>
            <a:spLocks noGrp="1"/>
          </p:cNvSpPr>
          <p:nvPr>
            <p:ph type="body" sz="quarter" idx="26" hasCustomPrompt="1"/>
          </p:nvPr>
        </p:nvSpPr>
        <p:spPr>
          <a:xfrm>
            <a:off x="6303523" y="1906583"/>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21" name="Text Placeholder 15">
            <a:extLst>
              <a:ext uri="{FF2B5EF4-FFF2-40B4-BE49-F238E27FC236}">
                <a16:creationId xmlns:a16="http://schemas.microsoft.com/office/drawing/2014/main" id="{32A6038C-4F3A-86BE-DA26-AF154E109F14}"/>
              </a:ext>
            </a:extLst>
          </p:cNvPr>
          <p:cNvSpPr>
            <a:spLocks noGrp="1"/>
          </p:cNvSpPr>
          <p:nvPr>
            <p:ph type="body" sz="quarter" idx="27" hasCustomPrompt="1"/>
          </p:nvPr>
        </p:nvSpPr>
        <p:spPr>
          <a:xfrm>
            <a:off x="6303523" y="2080319"/>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595892268"/>
      </p:ext>
    </p:extLst>
  </p:cSld>
  <p:clrMapOvr>
    <a:masterClrMapping/>
  </p:clrMapOvr>
  <p:extLst>
    <p:ext uri="{DCECCB84-F9BA-43D5-87BE-67443E8EF086}">
      <p15:sldGuideLst xmlns:p15="http://schemas.microsoft.com/office/powerpoint/2012/main">
        <p15:guide id="1" orient="horz" pos="848">
          <p15:clr>
            <a:srgbClr val="FBAE40"/>
          </p15:clr>
        </p15:guide>
        <p15:guide id="2" pos="2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eam">
    <p:spTree>
      <p:nvGrpSpPr>
        <p:cNvPr id="1" name=""/>
        <p:cNvGrpSpPr/>
        <p:nvPr/>
      </p:nvGrpSpPr>
      <p:grpSpPr>
        <a:xfrm>
          <a:off x="0" y="0"/>
          <a:ext cx="0" cy="0"/>
          <a:chOff x="0" y="0"/>
          <a:chExt cx="0" cy="0"/>
        </a:xfrm>
      </p:grpSpPr>
      <p:sp>
        <p:nvSpPr>
          <p:cNvPr id="5" name="Title Placeholder 8"/>
          <p:cNvSpPr>
            <a:spLocks noGrp="1"/>
          </p:cNvSpPr>
          <p:nvPr>
            <p:ph type="title"/>
          </p:nvPr>
        </p:nvSpPr>
        <p:spPr>
          <a:xfrm>
            <a:off x="457200" y="347472"/>
            <a:ext cx="7692694" cy="630936"/>
          </a:xfrm>
          <a:prstGeom prst="rect">
            <a:avLst/>
          </a:prstGeom>
          <a:noFill/>
          <a:ln>
            <a:noFill/>
          </a:ln>
        </p:spPr>
        <p:txBody>
          <a:bodyPr vert="horz" anchor="ctr">
            <a:normAutofit/>
            <a:scene3d>
              <a:camera prst="orthographicFront"/>
              <a:lightRig rig="soft" dir="t"/>
            </a:scene3d>
            <a:sp3d prstMaterial="softEdge"/>
          </a:bodyPr>
          <a:lstStyle/>
          <a:p>
            <a:r>
              <a:rPr kumimoji="0" lang="en-US"/>
              <a:t>Click to edit Master title style</a:t>
            </a:r>
            <a:endParaRPr kumimoji="0" lang="en-US" dirty="0"/>
          </a:p>
        </p:txBody>
      </p:sp>
      <p:grpSp>
        <p:nvGrpSpPr>
          <p:cNvPr id="7" name="object 5">
            <a:extLst>
              <a:ext uri="{FF2B5EF4-FFF2-40B4-BE49-F238E27FC236}">
                <a16:creationId xmlns:a16="http://schemas.microsoft.com/office/drawing/2014/main" id="{77BCA0F9-7C1B-EAB6-F5E1-5D2F1D77BB0F}"/>
              </a:ext>
            </a:extLst>
          </p:cNvPr>
          <p:cNvGrpSpPr/>
          <p:nvPr/>
        </p:nvGrpSpPr>
        <p:grpSpPr>
          <a:xfrm>
            <a:off x="8362950" y="-1715"/>
            <a:ext cx="790337" cy="849642"/>
            <a:chOff x="13386968" y="0"/>
            <a:chExt cx="1243965" cy="1337310"/>
          </a:xfrm>
        </p:grpSpPr>
        <p:sp>
          <p:nvSpPr>
            <p:cNvPr id="9" name="object 6">
              <a:extLst>
                <a:ext uri="{FF2B5EF4-FFF2-40B4-BE49-F238E27FC236}">
                  <a16:creationId xmlns:a16="http://schemas.microsoft.com/office/drawing/2014/main" id="{78E8E250-4986-F869-9044-3A67F2A9AE3B}"/>
                </a:ext>
              </a:extLst>
            </p:cNvPr>
            <p:cNvSpPr/>
            <p:nvPr/>
          </p:nvSpPr>
          <p:spPr>
            <a:xfrm>
              <a:off x="13649757" y="0"/>
              <a:ext cx="981075" cy="981075"/>
            </a:xfrm>
            <a:custGeom>
              <a:avLst/>
              <a:gdLst/>
              <a:ahLst/>
              <a:cxnLst/>
              <a:rect l="l" t="t" r="r" b="b"/>
              <a:pathLst>
                <a:path w="981075" h="981075">
                  <a:moveTo>
                    <a:pt x="980643" y="0"/>
                  </a:moveTo>
                  <a:lnTo>
                    <a:pt x="0" y="0"/>
                  </a:lnTo>
                  <a:lnTo>
                    <a:pt x="0" y="980643"/>
                  </a:lnTo>
                  <a:lnTo>
                    <a:pt x="980643" y="980643"/>
                  </a:lnTo>
                  <a:lnTo>
                    <a:pt x="980643" y="0"/>
                  </a:lnTo>
                  <a:close/>
                </a:path>
              </a:pathLst>
            </a:custGeom>
            <a:solidFill>
              <a:srgbClr val="4D9CB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object 7">
              <a:extLst>
                <a:ext uri="{FF2B5EF4-FFF2-40B4-BE49-F238E27FC236}">
                  <a16:creationId xmlns:a16="http://schemas.microsoft.com/office/drawing/2014/main" id="{9FF5F45E-19F0-18E2-2C9F-32FB639EEE09}"/>
                </a:ext>
              </a:extLst>
            </p:cNvPr>
            <p:cNvSpPr/>
            <p:nvPr/>
          </p:nvSpPr>
          <p:spPr>
            <a:xfrm>
              <a:off x="13386968" y="980630"/>
              <a:ext cx="262890" cy="262890"/>
            </a:xfrm>
            <a:custGeom>
              <a:avLst/>
              <a:gdLst/>
              <a:ahLst/>
              <a:cxnLst/>
              <a:rect l="l" t="t" r="r" b="b"/>
              <a:pathLst>
                <a:path w="262890" h="262890">
                  <a:moveTo>
                    <a:pt x="262801" y="0"/>
                  </a:moveTo>
                  <a:lnTo>
                    <a:pt x="0" y="0"/>
                  </a:lnTo>
                  <a:lnTo>
                    <a:pt x="0" y="262788"/>
                  </a:lnTo>
                  <a:lnTo>
                    <a:pt x="262801" y="262788"/>
                  </a:lnTo>
                  <a:lnTo>
                    <a:pt x="262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object 8">
              <a:extLst>
                <a:ext uri="{FF2B5EF4-FFF2-40B4-BE49-F238E27FC236}">
                  <a16:creationId xmlns:a16="http://schemas.microsoft.com/office/drawing/2014/main" id="{6942BFD4-129A-9516-645F-62E2E319E04B}"/>
                </a:ext>
              </a:extLst>
            </p:cNvPr>
            <p:cNvSpPr/>
            <p:nvPr/>
          </p:nvSpPr>
          <p:spPr>
            <a:xfrm>
              <a:off x="13649770" y="1243431"/>
              <a:ext cx="93980" cy="93980"/>
            </a:xfrm>
            <a:custGeom>
              <a:avLst/>
              <a:gdLst/>
              <a:ahLst/>
              <a:cxnLst/>
              <a:rect l="l" t="t" r="r" b="b"/>
              <a:pathLst>
                <a:path w="93980" h="93980">
                  <a:moveTo>
                    <a:pt x="93738" y="0"/>
                  </a:moveTo>
                  <a:lnTo>
                    <a:pt x="0" y="0"/>
                  </a:lnTo>
                  <a:lnTo>
                    <a:pt x="0" y="93751"/>
                  </a:lnTo>
                  <a:lnTo>
                    <a:pt x="93738" y="93751"/>
                  </a:lnTo>
                  <a:lnTo>
                    <a:pt x="93738"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3" name="Slide Number Placeholder 2">
            <a:extLst>
              <a:ext uri="{FF2B5EF4-FFF2-40B4-BE49-F238E27FC236}">
                <a16:creationId xmlns:a16="http://schemas.microsoft.com/office/drawing/2014/main" id="{B28F30C3-6954-0B32-9BA2-46B41A90D78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Picture Placeholder 10">
            <a:extLst>
              <a:ext uri="{FF2B5EF4-FFF2-40B4-BE49-F238E27FC236}">
                <a16:creationId xmlns:a16="http://schemas.microsoft.com/office/drawing/2014/main" id="{E6055ECA-3D49-90AF-92F3-2E4E77F6DFD2}"/>
              </a:ext>
            </a:extLst>
          </p:cNvPr>
          <p:cNvSpPr>
            <a:spLocks noGrp="1"/>
          </p:cNvSpPr>
          <p:nvPr>
            <p:ph type="pic" sz="quarter" idx="13"/>
          </p:nvPr>
        </p:nvSpPr>
        <p:spPr>
          <a:xfrm>
            <a:off x="502920" y="1353312"/>
            <a:ext cx="1554480" cy="1371600"/>
          </a:xfrm>
        </p:spPr>
        <p:txBody>
          <a:bodyPr/>
          <a:lstStyle/>
          <a:p>
            <a:r>
              <a:rPr lang="en-US"/>
              <a:t>Click icon to add picture</a:t>
            </a:r>
            <a:endParaRPr lang="en-US" dirty="0"/>
          </a:p>
        </p:txBody>
      </p:sp>
      <p:sp>
        <p:nvSpPr>
          <p:cNvPr id="4" name="Text Placeholder 15">
            <a:extLst>
              <a:ext uri="{FF2B5EF4-FFF2-40B4-BE49-F238E27FC236}">
                <a16:creationId xmlns:a16="http://schemas.microsoft.com/office/drawing/2014/main" id="{0460092B-1EF2-B811-7D16-11904942DA42}"/>
              </a:ext>
            </a:extLst>
          </p:cNvPr>
          <p:cNvSpPr>
            <a:spLocks noGrp="1"/>
          </p:cNvSpPr>
          <p:nvPr>
            <p:ph type="body" sz="quarter" idx="17" hasCustomPrompt="1"/>
          </p:nvPr>
        </p:nvSpPr>
        <p:spPr>
          <a:xfrm>
            <a:off x="457200"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2" name="Text Placeholder 15">
            <a:extLst>
              <a:ext uri="{FF2B5EF4-FFF2-40B4-BE49-F238E27FC236}">
                <a16:creationId xmlns:a16="http://schemas.microsoft.com/office/drawing/2014/main" id="{3622DDA4-C8B6-921A-1ACF-6BCBB9B0AFC9}"/>
              </a:ext>
            </a:extLst>
          </p:cNvPr>
          <p:cNvSpPr>
            <a:spLocks noGrp="1"/>
          </p:cNvSpPr>
          <p:nvPr>
            <p:ph type="body" sz="quarter" idx="18" hasCustomPrompt="1"/>
          </p:nvPr>
        </p:nvSpPr>
        <p:spPr>
          <a:xfrm>
            <a:off x="457200"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3" name="Text Placeholder 15">
            <a:extLst>
              <a:ext uri="{FF2B5EF4-FFF2-40B4-BE49-F238E27FC236}">
                <a16:creationId xmlns:a16="http://schemas.microsoft.com/office/drawing/2014/main" id="{791F1D27-7DF2-1A9F-7D28-BE0764DD2226}"/>
              </a:ext>
            </a:extLst>
          </p:cNvPr>
          <p:cNvSpPr>
            <a:spLocks noGrp="1"/>
          </p:cNvSpPr>
          <p:nvPr>
            <p:ph type="body" sz="quarter" idx="19" hasCustomPrompt="1"/>
          </p:nvPr>
        </p:nvSpPr>
        <p:spPr>
          <a:xfrm>
            <a:off x="457200"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14" name="Text Placeholder 15">
            <a:extLst>
              <a:ext uri="{FF2B5EF4-FFF2-40B4-BE49-F238E27FC236}">
                <a16:creationId xmlns:a16="http://schemas.microsoft.com/office/drawing/2014/main" id="{7DD477BF-6CFE-C545-3BBD-60ACFB2F29F7}"/>
              </a:ext>
            </a:extLst>
          </p:cNvPr>
          <p:cNvSpPr>
            <a:spLocks noGrp="1"/>
          </p:cNvSpPr>
          <p:nvPr>
            <p:ph type="body" sz="quarter" idx="20" hasCustomPrompt="1"/>
          </p:nvPr>
        </p:nvSpPr>
        <p:spPr>
          <a:xfrm>
            <a:off x="457200"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15" name="Text Placeholder 15">
            <a:extLst>
              <a:ext uri="{FF2B5EF4-FFF2-40B4-BE49-F238E27FC236}">
                <a16:creationId xmlns:a16="http://schemas.microsoft.com/office/drawing/2014/main" id="{A95CC193-0C3B-9AC6-940D-2EBBF23E8342}"/>
              </a:ext>
            </a:extLst>
          </p:cNvPr>
          <p:cNvSpPr>
            <a:spLocks noGrp="1"/>
          </p:cNvSpPr>
          <p:nvPr>
            <p:ph type="body" sz="quarter" idx="21" hasCustomPrompt="1"/>
          </p:nvPr>
        </p:nvSpPr>
        <p:spPr>
          <a:xfrm>
            <a:off x="457200"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16" name="Picture Placeholder 10">
            <a:extLst>
              <a:ext uri="{FF2B5EF4-FFF2-40B4-BE49-F238E27FC236}">
                <a16:creationId xmlns:a16="http://schemas.microsoft.com/office/drawing/2014/main" id="{B5730A6F-61A4-79ED-4CC7-42C2846F39E2}"/>
              </a:ext>
            </a:extLst>
          </p:cNvPr>
          <p:cNvSpPr>
            <a:spLocks noGrp="1"/>
          </p:cNvSpPr>
          <p:nvPr>
            <p:ph type="pic" sz="quarter" idx="22"/>
          </p:nvPr>
        </p:nvSpPr>
        <p:spPr>
          <a:xfrm>
            <a:off x="2712720" y="1353312"/>
            <a:ext cx="1554480" cy="1371600"/>
          </a:xfrm>
        </p:spPr>
        <p:txBody>
          <a:bodyPr/>
          <a:lstStyle/>
          <a:p>
            <a:r>
              <a:rPr lang="en-US"/>
              <a:t>Click icon to add picture</a:t>
            </a:r>
            <a:endParaRPr lang="en-US" dirty="0"/>
          </a:p>
        </p:txBody>
      </p:sp>
      <p:sp>
        <p:nvSpPr>
          <p:cNvPr id="17" name="Text Placeholder 15">
            <a:extLst>
              <a:ext uri="{FF2B5EF4-FFF2-40B4-BE49-F238E27FC236}">
                <a16:creationId xmlns:a16="http://schemas.microsoft.com/office/drawing/2014/main" id="{16C29BE9-3A93-99CC-521E-AF051DE97353}"/>
              </a:ext>
            </a:extLst>
          </p:cNvPr>
          <p:cNvSpPr>
            <a:spLocks noGrp="1"/>
          </p:cNvSpPr>
          <p:nvPr>
            <p:ph type="body" sz="quarter" idx="23" hasCustomPrompt="1"/>
          </p:nvPr>
        </p:nvSpPr>
        <p:spPr>
          <a:xfrm>
            <a:off x="2667001"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18" name="Text Placeholder 15">
            <a:extLst>
              <a:ext uri="{FF2B5EF4-FFF2-40B4-BE49-F238E27FC236}">
                <a16:creationId xmlns:a16="http://schemas.microsoft.com/office/drawing/2014/main" id="{572FE6FC-7D11-BEE9-BFFD-BA3EE637E9AF}"/>
              </a:ext>
            </a:extLst>
          </p:cNvPr>
          <p:cNvSpPr>
            <a:spLocks noGrp="1"/>
          </p:cNvSpPr>
          <p:nvPr>
            <p:ph type="body" sz="quarter" idx="24" hasCustomPrompt="1"/>
          </p:nvPr>
        </p:nvSpPr>
        <p:spPr>
          <a:xfrm>
            <a:off x="2667001"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19" name="Text Placeholder 15">
            <a:extLst>
              <a:ext uri="{FF2B5EF4-FFF2-40B4-BE49-F238E27FC236}">
                <a16:creationId xmlns:a16="http://schemas.microsoft.com/office/drawing/2014/main" id="{A33986D9-C94D-D767-4CD5-FDA64096CD4A}"/>
              </a:ext>
            </a:extLst>
          </p:cNvPr>
          <p:cNvSpPr>
            <a:spLocks noGrp="1"/>
          </p:cNvSpPr>
          <p:nvPr>
            <p:ph type="body" sz="quarter" idx="25" hasCustomPrompt="1"/>
          </p:nvPr>
        </p:nvSpPr>
        <p:spPr>
          <a:xfrm>
            <a:off x="2667001"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20" name="Text Placeholder 15">
            <a:extLst>
              <a:ext uri="{FF2B5EF4-FFF2-40B4-BE49-F238E27FC236}">
                <a16:creationId xmlns:a16="http://schemas.microsoft.com/office/drawing/2014/main" id="{86C005D5-2C3B-185B-21FF-EC015E5D312A}"/>
              </a:ext>
            </a:extLst>
          </p:cNvPr>
          <p:cNvSpPr>
            <a:spLocks noGrp="1"/>
          </p:cNvSpPr>
          <p:nvPr>
            <p:ph type="body" sz="quarter" idx="26" hasCustomPrompt="1"/>
          </p:nvPr>
        </p:nvSpPr>
        <p:spPr>
          <a:xfrm>
            <a:off x="2667001"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21" name="Text Placeholder 15">
            <a:extLst>
              <a:ext uri="{FF2B5EF4-FFF2-40B4-BE49-F238E27FC236}">
                <a16:creationId xmlns:a16="http://schemas.microsoft.com/office/drawing/2014/main" id="{32A6038C-4F3A-86BE-DA26-AF154E109F14}"/>
              </a:ext>
            </a:extLst>
          </p:cNvPr>
          <p:cNvSpPr>
            <a:spLocks noGrp="1"/>
          </p:cNvSpPr>
          <p:nvPr>
            <p:ph type="body" sz="quarter" idx="27" hasCustomPrompt="1"/>
          </p:nvPr>
        </p:nvSpPr>
        <p:spPr>
          <a:xfrm>
            <a:off x="2667001"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22" name="Picture Placeholder 10">
            <a:extLst>
              <a:ext uri="{FF2B5EF4-FFF2-40B4-BE49-F238E27FC236}">
                <a16:creationId xmlns:a16="http://schemas.microsoft.com/office/drawing/2014/main" id="{136A38CE-670C-65C1-7C7B-C10F57C59F60}"/>
              </a:ext>
            </a:extLst>
          </p:cNvPr>
          <p:cNvSpPr>
            <a:spLocks noGrp="1"/>
          </p:cNvSpPr>
          <p:nvPr>
            <p:ph type="pic" sz="quarter" idx="28"/>
          </p:nvPr>
        </p:nvSpPr>
        <p:spPr>
          <a:xfrm>
            <a:off x="4922520" y="1353312"/>
            <a:ext cx="1554480" cy="1371600"/>
          </a:xfrm>
        </p:spPr>
        <p:txBody>
          <a:bodyPr/>
          <a:lstStyle/>
          <a:p>
            <a:r>
              <a:rPr lang="en-US"/>
              <a:t>Click icon to add picture</a:t>
            </a:r>
            <a:endParaRPr lang="en-US" dirty="0"/>
          </a:p>
        </p:txBody>
      </p:sp>
      <p:sp>
        <p:nvSpPr>
          <p:cNvPr id="23" name="Text Placeholder 15">
            <a:extLst>
              <a:ext uri="{FF2B5EF4-FFF2-40B4-BE49-F238E27FC236}">
                <a16:creationId xmlns:a16="http://schemas.microsoft.com/office/drawing/2014/main" id="{F5F319A9-79A9-9D51-35E2-5BDD30B6DDAB}"/>
              </a:ext>
            </a:extLst>
          </p:cNvPr>
          <p:cNvSpPr>
            <a:spLocks noGrp="1"/>
          </p:cNvSpPr>
          <p:nvPr>
            <p:ph type="body" sz="quarter" idx="29" hasCustomPrompt="1"/>
          </p:nvPr>
        </p:nvSpPr>
        <p:spPr>
          <a:xfrm>
            <a:off x="4876799"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24" name="Text Placeholder 15">
            <a:extLst>
              <a:ext uri="{FF2B5EF4-FFF2-40B4-BE49-F238E27FC236}">
                <a16:creationId xmlns:a16="http://schemas.microsoft.com/office/drawing/2014/main" id="{1EE060CC-0BCA-6209-6F82-75974C0D6EC2}"/>
              </a:ext>
            </a:extLst>
          </p:cNvPr>
          <p:cNvSpPr>
            <a:spLocks noGrp="1"/>
          </p:cNvSpPr>
          <p:nvPr>
            <p:ph type="body" sz="quarter" idx="30" hasCustomPrompt="1"/>
          </p:nvPr>
        </p:nvSpPr>
        <p:spPr>
          <a:xfrm>
            <a:off x="4876799"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25" name="Text Placeholder 15">
            <a:extLst>
              <a:ext uri="{FF2B5EF4-FFF2-40B4-BE49-F238E27FC236}">
                <a16:creationId xmlns:a16="http://schemas.microsoft.com/office/drawing/2014/main" id="{39534EE1-AAB2-9B57-4E17-C5A2C81D860E}"/>
              </a:ext>
            </a:extLst>
          </p:cNvPr>
          <p:cNvSpPr>
            <a:spLocks noGrp="1"/>
          </p:cNvSpPr>
          <p:nvPr>
            <p:ph type="body" sz="quarter" idx="31" hasCustomPrompt="1"/>
          </p:nvPr>
        </p:nvSpPr>
        <p:spPr>
          <a:xfrm>
            <a:off x="4876799"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26" name="Text Placeholder 15">
            <a:extLst>
              <a:ext uri="{FF2B5EF4-FFF2-40B4-BE49-F238E27FC236}">
                <a16:creationId xmlns:a16="http://schemas.microsoft.com/office/drawing/2014/main" id="{1A9113DA-B048-4390-42BB-E56CE0CEFA41}"/>
              </a:ext>
            </a:extLst>
          </p:cNvPr>
          <p:cNvSpPr>
            <a:spLocks noGrp="1"/>
          </p:cNvSpPr>
          <p:nvPr>
            <p:ph type="body" sz="quarter" idx="32" hasCustomPrompt="1"/>
          </p:nvPr>
        </p:nvSpPr>
        <p:spPr>
          <a:xfrm>
            <a:off x="4876799"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27" name="Text Placeholder 15">
            <a:extLst>
              <a:ext uri="{FF2B5EF4-FFF2-40B4-BE49-F238E27FC236}">
                <a16:creationId xmlns:a16="http://schemas.microsoft.com/office/drawing/2014/main" id="{5D4C62B2-7835-10A2-456B-BB8D1F9D50FE}"/>
              </a:ext>
            </a:extLst>
          </p:cNvPr>
          <p:cNvSpPr>
            <a:spLocks noGrp="1"/>
          </p:cNvSpPr>
          <p:nvPr>
            <p:ph type="body" sz="quarter" idx="33" hasCustomPrompt="1"/>
          </p:nvPr>
        </p:nvSpPr>
        <p:spPr>
          <a:xfrm>
            <a:off x="4876799"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
        <p:nvSpPr>
          <p:cNvPr id="28" name="Picture Placeholder 10">
            <a:extLst>
              <a:ext uri="{FF2B5EF4-FFF2-40B4-BE49-F238E27FC236}">
                <a16:creationId xmlns:a16="http://schemas.microsoft.com/office/drawing/2014/main" id="{F4C47C54-3974-9BAC-9866-8A0DA6C4648E}"/>
              </a:ext>
            </a:extLst>
          </p:cNvPr>
          <p:cNvSpPr>
            <a:spLocks noGrp="1"/>
          </p:cNvSpPr>
          <p:nvPr>
            <p:ph type="pic" sz="quarter" idx="34"/>
          </p:nvPr>
        </p:nvSpPr>
        <p:spPr>
          <a:xfrm>
            <a:off x="7132320" y="1353312"/>
            <a:ext cx="1554480" cy="1371600"/>
          </a:xfrm>
        </p:spPr>
        <p:txBody>
          <a:bodyPr/>
          <a:lstStyle/>
          <a:p>
            <a:r>
              <a:rPr lang="en-US"/>
              <a:t>Click icon to add picture</a:t>
            </a:r>
            <a:endParaRPr lang="en-US" dirty="0"/>
          </a:p>
        </p:txBody>
      </p:sp>
      <p:sp>
        <p:nvSpPr>
          <p:cNvPr id="29" name="Text Placeholder 15">
            <a:extLst>
              <a:ext uri="{FF2B5EF4-FFF2-40B4-BE49-F238E27FC236}">
                <a16:creationId xmlns:a16="http://schemas.microsoft.com/office/drawing/2014/main" id="{3FFCC147-73EB-4592-E096-C522B374B4C1}"/>
              </a:ext>
            </a:extLst>
          </p:cNvPr>
          <p:cNvSpPr>
            <a:spLocks noGrp="1"/>
          </p:cNvSpPr>
          <p:nvPr>
            <p:ph type="body" sz="quarter" idx="35" hasCustomPrompt="1"/>
          </p:nvPr>
        </p:nvSpPr>
        <p:spPr>
          <a:xfrm>
            <a:off x="7086600" y="2743200"/>
            <a:ext cx="1600199" cy="225624"/>
          </a:xfrm>
        </p:spPr>
        <p:txBody>
          <a:bodyPr bIns="0" anchor="b" anchorCtr="0">
            <a:noAutofit/>
          </a:bodyPr>
          <a:lstStyle>
            <a:lvl1pPr marL="0" indent="0">
              <a:spcBef>
                <a:spcPts val="0"/>
              </a:spcBef>
              <a:buNone/>
              <a:defRPr sz="1100" b="1">
                <a:solidFill>
                  <a:srgbClr val="097DBB"/>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Name</a:t>
            </a:r>
          </a:p>
        </p:txBody>
      </p:sp>
      <p:sp>
        <p:nvSpPr>
          <p:cNvPr id="30" name="Text Placeholder 15">
            <a:extLst>
              <a:ext uri="{FF2B5EF4-FFF2-40B4-BE49-F238E27FC236}">
                <a16:creationId xmlns:a16="http://schemas.microsoft.com/office/drawing/2014/main" id="{69E1C4A3-D2BB-5C5C-76B3-4C80A025C9DD}"/>
              </a:ext>
            </a:extLst>
          </p:cNvPr>
          <p:cNvSpPr>
            <a:spLocks noGrp="1"/>
          </p:cNvSpPr>
          <p:nvPr>
            <p:ph type="body" sz="quarter" idx="36" hasCustomPrompt="1"/>
          </p:nvPr>
        </p:nvSpPr>
        <p:spPr>
          <a:xfrm>
            <a:off x="7086600" y="2980944"/>
            <a:ext cx="1600199" cy="173049"/>
          </a:xfrm>
        </p:spPr>
        <p:txBody>
          <a:bodyPr tIns="0" bIns="0">
            <a:normAutofit/>
          </a:bodyPr>
          <a:lstStyle>
            <a:lvl1pPr marL="0" indent="0">
              <a:spcBef>
                <a:spcPts val="0"/>
              </a:spcBef>
              <a:buNone/>
              <a:defRPr sz="850" b="0" i="1">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Title</a:t>
            </a:r>
          </a:p>
        </p:txBody>
      </p:sp>
      <p:sp>
        <p:nvSpPr>
          <p:cNvPr id="31" name="Text Placeholder 15">
            <a:extLst>
              <a:ext uri="{FF2B5EF4-FFF2-40B4-BE49-F238E27FC236}">
                <a16:creationId xmlns:a16="http://schemas.microsoft.com/office/drawing/2014/main" id="{AB1067F2-B7B4-7D87-3514-ECBDD7BE4F57}"/>
              </a:ext>
            </a:extLst>
          </p:cNvPr>
          <p:cNvSpPr>
            <a:spLocks noGrp="1"/>
          </p:cNvSpPr>
          <p:nvPr>
            <p:ph type="body" sz="quarter" idx="37" hasCustomPrompt="1"/>
          </p:nvPr>
        </p:nvSpPr>
        <p:spPr>
          <a:xfrm>
            <a:off x="7086600" y="3145536"/>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Location</a:t>
            </a:r>
          </a:p>
        </p:txBody>
      </p:sp>
      <p:sp>
        <p:nvSpPr>
          <p:cNvPr id="32" name="Text Placeholder 15">
            <a:extLst>
              <a:ext uri="{FF2B5EF4-FFF2-40B4-BE49-F238E27FC236}">
                <a16:creationId xmlns:a16="http://schemas.microsoft.com/office/drawing/2014/main" id="{8807AD55-C4FD-6CA4-88C7-0453728A0DCE}"/>
              </a:ext>
            </a:extLst>
          </p:cNvPr>
          <p:cNvSpPr>
            <a:spLocks noGrp="1"/>
          </p:cNvSpPr>
          <p:nvPr>
            <p:ph type="body" sz="quarter" idx="38" hasCustomPrompt="1"/>
          </p:nvPr>
        </p:nvSpPr>
        <p:spPr>
          <a:xfrm>
            <a:off x="7086600" y="3310128"/>
            <a:ext cx="1600199" cy="173049"/>
          </a:xfrm>
        </p:spPr>
        <p:txBody>
          <a:bodyPr t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Phone</a:t>
            </a:r>
          </a:p>
        </p:txBody>
      </p:sp>
      <p:sp>
        <p:nvSpPr>
          <p:cNvPr id="33" name="Text Placeholder 15">
            <a:extLst>
              <a:ext uri="{FF2B5EF4-FFF2-40B4-BE49-F238E27FC236}">
                <a16:creationId xmlns:a16="http://schemas.microsoft.com/office/drawing/2014/main" id="{24C9B886-1221-9042-2B5F-977142B66BFB}"/>
              </a:ext>
            </a:extLst>
          </p:cNvPr>
          <p:cNvSpPr>
            <a:spLocks noGrp="1"/>
          </p:cNvSpPr>
          <p:nvPr>
            <p:ph type="body" sz="quarter" idx="39" hasCustomPrompt="1"/>
          </p:nvPr>
        </p:nvSpPr>
        <p:spPr>
          <a:xfrm>
            <a:off x="7086600" y="3483864"/>
            <a:ext cx="1600199" cy="173049"/>
          </a:xfrm>
        </p:spPr>
        <p:txBody>
          <a:bodyPr tIns="0" rIns="0" bIns="0">
            <a:normAutofit/>
          </a:bodyPr>
          <a:lstStyle>
            <a:lvl1pPr marL="0" indent="0">
              <a:spcBef>
                <a:spcPts val="0"/>
              </a:spcBef>
              <a:buNone/>
              <a:defRPr sz="850" b="0" i="0">
                <a:solidFill>
                  <a:schemeClr val="tx1"/>
                </a:solidFill>
              </a:defRPr>
            </a:lvl1pPr>
            <a:lvl2pPr marL="342900" indent="0">
              <a:buNone/>
              <a:defRPr sz="900"/>
            </a:lvl2pPr>
            <a:lvl3pPr marL="685800" indent="0">
              <a:buNone/>
              <a:defRPr sz="825"/>
            </a:lvl3pPr>
            <a:lvl4pPr marL="1028700" indent="0">
              <a:buNone/>
              <a:defRPr sz="788"/>
            </a:lvl4pPr>
            <a:lvl5pPr marL="1371600" indent="0">
              <a:buNone/>
              <a:defRPr sz="788"/>
            </a:lvl5pPr>
          </a:lstStyle>
          <a:p>
            <a:pPr lvl="0"/>
            <a:r>
              <a:rPr lang="en-US" dirty="0"/>
              <a:t>Enter Email</a:t>
            </a:r>
          </a:p>
        </p:txBody>
      </p:sp>
    </p:spTree>
    <p:extLst>
      <p:ext uri="{BB962C8B-B14F-4D97-AF65-F5344CB8AC3E}">
        <p14:creationId xmlns:p14="http://schemas.microsoft.com/office/powerpoint/2010/main" val="4225487771"/>
      </p:ext>
    </p:extLst>
  </p:cSld>
  <p:clrMapOvr>
    <a:masterClrMapping/>
  </p:clrMapOvr>
  <p:extLst>
    <p:ext uri="{DCECCB84-F9BA-43D5-87BE-67443E8EF086}">
      <p15:sldGuideLst xmlns:p15="http://schemas.microsoft.com/office/powerpoint/2012/main">
        <p15:guide id="1" orient="horz" pos="848">
          <p15:clr>
            <a:srgbClr val="FBAE40"/>
          </p15:clr>
        </p15:guide>
        <p15:guide id="2" pos="2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13690B-9CA6-1732-3F0F-004F311EB5F9}"/>
              </a:ext>
            </a:extLst>
          </p:cNvPr>
          <p:cNvSpPr/>
          <p:nvPr/>
        </p:nvSpPr>
        <p:spPr>
          <a:xfrm>
            <a:off x="0" y="0"/>
            <a:ext cx="9141714" cy="5143500"/>
          </a:xfrm>
          <a:prstGeom prst="rect">
            <a:avLst/>
          </a:prstGeom>
          <a:solidFill>
            <a:srgbClr val="097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itle 6"/>
          <p:cNvSpPr>
            <a:spLocks noGrp="1"/>
          </p:cNvSpPr>
          <p:nvPr>
            <p:ph type="title" hasCustomPrompt="1"/>
          </p:nvPr>
        </p:nvSpPr>
        <p:spPr>
          <a:xfrm>
            <a:off x="457200" y="1812186"/>
            <a:ext cx="8229600" cy="1519127"/>
          </a:xfrm>
          <a:prstGeom prst="rect">
            <a:avLst/>
          </a:prstGeom>
        </p:spPr>
        <p:txBody>
          <a:bodyPr>
            <a:normAutofit/>
          </a:bodyPr>
          <a:lstStyle>
            <a:lvl1pPr algn="l">
              <a:tabLst/>
              <a:defRPr sz="3600">
                <a:solidFill>
                  <a:schemeClr val="bg1"/>
                </a:solidFill>
                <a:latin typeface="Arial" panose="020B0604020202020204" pitchFamily="34" charset="0"/>
                <a:cs typeface="Arial" panose="020B0604020202020204" pitchFamily="34" charset="0"/>
              </a:defRPr>
            </a:lvl1pPr>
          </a:lstStyle>
          <a:p>
            <a:r>
              <a:rPr lang="en-US" dirty="0"/>
              <a:t>Click to add divider title</a:t>
            </a:r>
          </a:p>
        </p:txBody>
      </p:sp>
      <p:grpSp>
        <p:nvGrpSpPr>
          <p:cNvPr id="8" name="object 4">
            <a:extLst>
              <a:ext uri="{FF2B5EF4-FFF2-40B4-BE49-F238E27FC236}">
                <a16:creationId xmlns:a16="http://schemas.microsoft.com/office/drawing/2014/main" id="{E18D12DB-7C08-C0AC-7665-E560F152B24C}"/>
              </a:ext>
            </a:extLst>
          </p:cNvPr>
          <p:cNvGrpSpPr/>
          <p:nvPr/>
        </p:nvGrpSpPr>
        <p:grpSpPr>
          <a:xfrm>
            <a:off x="7655443" y="1"/>
            <a:ext cx="1486272" cy="1642730"/>
            <a:chOff x="12185142" y="0"/>
            <a:chExt cx="2445385" cy="2630170"/>
          </a:xfrm>
        </p:grpSpPr>
        <p:sp>
          <p:nvSpPr>
            <p:cNvPr id="9" name="object 5">
              <a:extLst>
                <a:ext uri="{FF2B5EF4-FFF2-40B4-BE49-F238E27FC236}">
                  <a16:creationId xmlns:a16="http://schemas.microsoft.com/office/drawing/2014/main" id="{12E983ED-B0CD-CBFC-0FEE-D3DA85B9EE2B}"/>
                </a:ext>
              </a:extLst>
            </p:cNvPr>
            <p:cNvSpPr/>
            <p:nvPr/>
          </p:nvSpPr>
          <p:spPr>
            <a:xfrm>
              <a:off x="12701943" y="0"/>
              <a:ext cx="1928495" cy="1928495"/>
            </a:xfrm>
            <a:custGeom>
              <a:avLst/>
              <a:gdLst/>
              <a:ahLst/>
              <a:cxnLst/>
              <a:rect l="l" t="t" r="r" b="b"/>
              <a:pathLst>
                <a:path w="1928494" h="1928495">
                  <a:moveTo>
                    <a:pt x="1928456" y="0"/>
                  </a:moveTo>
                  <a:lnTo>
                    <a:pt x="0" y="0"/>
                  </a:lnTo>
                  <a:lnTo>
                    <a:pt x="0" y="1928456"/>
                  </a:lnTo>
                  <a:lnTo>
                    <a:pt x="1928456" y="1928456"/>
                  </a:lnTo>
                  <a:lnTo>
                    <a:pt x="1928456"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6">
              <a:extLst>
                <a:ext uri="{FF2B5EF4-FFF2-40B4-BE49-F238E27FC236}">
                  <a16:creationId xmlns:a16="http://schemas.microsoft.com/office/drawing/2014/main" id="{303D542E-E8FB-84F6-D5AC-8F690A8A745D}"/>
                </a:ext>
              </a:extLst>
            </p:cNvPr>
            <p:cNvSpPr/>
            <p:nvPr/>
          </p:nvSpPr>
          <p:spPr>
            <a:xfrm>
              <a:off x="12185142" y="1928469"/>
              <a:ext cx="516890" cy="516890"/>
            </a:xfrm>
            <a:custGeom>
              <a:avLst/>
              <a:gdLst/>
              <a:ahLst/>
              <a:cxnLst/>
              <a:rect l="l" t="t" r="r" b="b"/>
              <a:pathLst>
                <a:path w="516890" h="516889">
                  <a:moveTo>
                    <a:pt x="516801" y="0"/>
                  </a:moveTo>
                  <a:lnTo>
                    <a:pt x="0" y="0"/>
                  </a:lnTo>
                  <a:lnTo>
                    <a:pt x="0" y="516788"/>
                  </a:lnTo>
                  <a:lnTo>
                    <a:pt x="516801" y="516788"/>
                  </a:lnTo>
                  <a:lnTo>
                    <a:pt x="516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1" name="object 7">
              <a:extLst>
                <a:ext uri="{FF2B5EF4-FFF2-40B4-BE49-F238E27FC236}">
                  <a16:creationId xmlns:a16="http://schemas.microsoft.com/office/drawing/2014/main" id="{586595EC-8DC0-F5E0-147B-6F4DC1D852D9}"/>
                </a:ext>
              </a:extLst>
            </p:cNvPr>
            <p:cNvSpPr/>
            <p:nvPr/>
          </p:nvSpPr>
          <p:spPr>
            <a:xfrm>
              <a:off x="12701943" y="2445257"/>
              <a:ext cx="184785" cy="184785"/>
            </a:xfrm>
            <a:custGeom>
              <a:avLst/>
              <a:gdLst/>
              <a:ahLst/>
              <a:cxnLst/>
              <a:rect l="l" t="t" r="r" b="b"/>
              <a:pathLst>
                <a:path w="184784" h="184785">
                  <a:moveTo>
                    <a:pt x="184353" y="0"/>
                  </a:moveTo>
                  <a:lnTo>
                    <a:pt x="0" y="0"/>
                  </a:lnTo>
                  <a:lnTo>
                    <a:pt x="0" y="184353"/>
                  </a:lnTo>
                  <a:lnTo>
                    <a:pt x="184353" y="184353"/>
                  </a:lnTo>
                  <a:lnTo>
                    <a:pt x="18435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pic>
        <p:nvPicPr>
          <p:cNvPr id="4" name="Picture 3" descr="A black background with white text&#10;&#10;Description automatically generated">
            <a:extLst>
              <a:ext uri="{FF2B5EF4-FFF2-40B4-BE49-F238E27FC236}">
                <a16:creationId xmlns:a16="http://schemas.microsoft.com/office/drawing/2014/main" id="{9D149D9E-6800-2990-76BE-667A088B2733}"/>
              </a:ext>
            </a:extLst>
          </p:cNvPr>
          <p:cNvPicPr>
            <a:picLocks noChangeAspect="1"/>
          </p:cNvPicPr>
          <p:nvPr/>
        </p:nvPicPr>
        <p:blipFill>
          <a:blip r:embed="rId2"/>
          <a:stretch>
            <a:fillRect/>
          </a:stretch>
        </p:blipFill>
        <p:spPr>
          <a:xfrm>
            <a:off x="8366760" y="4736592"/>
            <a:ext cx="651125" cy="283464"/>
          </a:xfrm>
          <a:prstGeom prst="rect">
            <a:avLst/>
          </a:prstGeom>
        </p:spPr>
      </p:pic>
    </p:spTree>
    <p:extLst>
      <p:ext uri="{BB962C8B-B14F-4D97-AF65-F5344CB8AC3E}">
        <p14:creationId xmlns:p14="http://schemas.microsoft.com/office/powerpoint/2010/main" val="214115221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1812186"/>
            <a:ext cx="8229600" cy="1519127"/>
          </a:xfrm>
          <a:prstGeom prst="rect">
            <a:avLst/>
          </a:prstGeom>
        </p:spPr>
        <p:txBody>
          <a:bodyPr>
            <a:normAutofit/>
          </a:bodyPr>
          <a:lstStyle>
            <a:lvl1pPr algn="l">
              <a:tabLst/>
              <a:defRPr sz="3600">
                <a:solidFill>
                  <a:schemeClr val="tx1"/>
                </a:solidFill>
                <a:latin typeface="Arial" panose="020B0604020202020204" pitchFamily="34" charset="0"/>
                <a:cs typeface="Arial" panose="020B0604020202020204" pitchFamily="34" charset="0"/>
              </a:defRPr>
            </a:lvl1pPr>
          </a:lstStyle>
          <a:p>
            <a:r>
              <a:rPr lang="en-US" dirty="0"/>
              <a:t>Click to add divider title</a:t>
            </a:r>
          </a:p>
        </p:txBody>
      </p:sp>
      <p:grpSp>
        <p:nvGrpSpPr>
          <p:cNvPr id="8" name="object 4">
            <a:extLst>
              <a:ext uri="{FF2B5EF4-FFF2-40B4-BE49-F238E27FC236}">
                <a16:creationId xmlns:a16="http://schemas.microsoft.com/office/drawing/2014/main" id="{E18D12DB-7C08-C0AC-7665-E560F152B24C}"/>
              </a:ext>
            </a:extLst>
          </p:cNvPr>
          <p:cNvGrpSpPr/>
          <p:nvPr/>
        </p:nvGrpSpPr>
        <p:grpSpPr>
          <a:xfrm>
            <a:off x="7655443" y="1"/>
            <a:ext cx="1486272" cy="1642730"/>
            <a:chOff x="12185142" y="0"/>
            <a:chExt cx="2445385" cy="2630170"/>
          </a:xfrm>
        </p:grpSpPr>
        <p:sp>
          <p:nvSpPr>
            <p:cNvPr id="9" name="object 5">
              <a:extLst>
                <a:ext uri="{FF2B5EF4-FFF2-40B4-BE49-F238E27FC236}">
                  <a16:creationId xmlns:a16="http://schemas.microsoft.com/office/drawing/2014/main" id="{12E983ED-B0CD-CBFC-0FEE-D3DA85B9EE2B}"/>
                </a:ext>
              </a:extLst>
            </p:cNvPr>
            <p:cNvSpPr/>
            <p:nvPr/>
          </p:nvSpPr>
          <p:spPr>
            <a:xfrm>
              <a:off x="12701943" y="0"/>
              <a:ext cx="1928495" cy="1928495"/>
            </a:xfrm>
            <a:custGeom>
              <a:avLst/>
              <a:gdLst/>
              <a:ahLst/>
              <a:cxnLst/>
              <a:rect l="l" t="t" r="r" b="b"/>
              <a:pathLst>
                <a:path w="1928494" h="1928495">
                  <a:moveTo>
                    <a:pt x="1928456" y="0"/>
                  </a:moveTo>
                  <a:lnTo>
                    <a:pt x="0" y="0"/>
                  </a:lnTo>
                  <a:lnTo>
                    <a:pt x="0" y="1928456"/>
                  </a:lnTo>
                  <a:lnTo>
                    <a:pt x="1928456" y="1928456"/>
                  </a:lnTo>
                  <a:lnTo>
                    <a:pt x="1928456" y="0"/>
                  </a:lnTo>
                  <a:close/>
                </a:path>
              </a:pathLst>
            </a:custGeom>
            <a:solidFill>
              <a:srgbClr val="D5B8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0" name="object 6">
              <a:extLst>
                <a:ext uri="{FF2B5EF4-FFF2-40B4-BE49-F238E27FC236}">
                  <a16:creationId xmlns:a16="http://schemas.microsoft.com/office/drawing/2014/main" id="{303D542E-E8FB-84F6-D5AC-8F690A8A745D}"/>
                </a:ext>
              </a:extLst>
            </p:cNvPr>
            <p:cNvSpPr/>
            <p:nvPr/>
          </p:nvSpPr>
          <p:spPr>
            <a:xfrm>
              <a:off x="12185142" y="1928469"/>
              <a:ext cx="516890" cy="516890"/>
            </a:xfrm>
            <a:custGeom>
              <a:avLst/>
              <a:gdLst/>
              <a:ahLst/>
              <a:cxnLst/>
              <a:rect l="l" t="t" r="r" b="b"/>
              <a:pathLst>
                <a:path w="516890" h="516889">
                  <a:moveTo>
                    <a:pt x="516801" y="0"/>
                  </a:moveTo>
                  <a:lnTo>
                    <a:pt x="0" y="0"/>
                  </a:lnTo>
                  <a:lnTo>
                    <a:pt x="0" y="516788"/>
                  </a:lnTo>
                  <a:lnTo>
                    <a:pt x="516801" y="516788"/>
                  </a:lnTo>
                  <a:lnTo>
                    <a:pt x="516801" y="0"/>
                  </a:lnTo>
                  <a:close/>
                </a:path>
              </a:pathLst>
            </a:custGeom>
            <a:solidFill>
              <a:srgbClr val="67B7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
          <p:nvSpPr>
            <p:cNvPr id="11" name="object 7">
              <a:extLst>
                <a:ext uri="{FF2B5EF4-FFF2-40B4-BE49-F238E27FC236}">
                  <a16:creationId xmlns:a16="http://schemas.microsoft.com/office/drawing/2014/main" id="{586595EC-8DC0-F5E0-147B-6F4DC1D852D9}"/>
                </a:ext>
              </a:extLst>
            </p:cNvPr>
            <p:cNvSpPr/>
            <p:nvPr/>
          </p:nvSpPr>
          <p:spPr>
            <a:xfrm>
              <a:off x="12701943" y="2445257"/>
              <a:ext cx="184785" cy="184785"/>
            </a:xfrm>
            <a:custGeom>
              <a:avLst/>
              <a:gdLst/>
              <a:ahLst/>
              <a:cxnLst/>
              <a:rect l="l" t="t" r="r" b="b"/>
              <a:pathLst>
                <a:path w="184784" h="184785">
                  <a:moveTo>
                    <a:pt x="184353" y="0"/>
                  </a:moveTo>
                  <a:lnTo>
                    <a:pt x="0" y="0"/>
                  </a:lnTo>
                  <a:lnTo>
                    <a:pt x="0" y="184353"/>
                  </a:lnTo>
                  <a:lnTo>
                    <a:pt x="184353" y="184353"/>
                  </a:lnTo>
                  <a:lnTo>
                    <a:pt x="184353" y="0"/>
                  </a:lnTo>
                  <a:close/>
                </a:path>
              </a:pathLst>
            </a:custGeom>
            <a:solidFill>
              <a:srgbClr val="EB8933"/>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43821271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29"/>
          <p:cNvSpPr>
            <a:spLocks noGrp="1"/>
          </p:cNvSpPr>
          <p:nvPr>
            <p:ph type="body" idx="1"/>
          </p:nvPr>
        </p:nvSpPr>
        <p:spPr>
          <a:xfrm>
            <a:off x="457200" y="1352551"/>
            <a:ext cx="8229600" cy="3242309"/>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Title Placeholder 8"/>
          <p:cNvSpPr>
            <a:spLocks noGrp="1"/>
          </p:cNvSpPr>
          <p:nvPr>
            <p:ph type="title"/>
          </p:nvPr>
        </p:nvSpPr>
        <p:spPr>
          <a:xfrm>
            <a:off x="457200" y="350195"/>
            <a:ext cx="8229600" cy="629055"/>
          </a:xfrm>
          <a:prstGeom prst="rect">
            <a:avLst/>
          </a:prstGeom>
          <a:noFill/>
          <a:ln>
            <a:noFill/>
          </a:ln>
        </p:spPr>
        <p:txBody>
          <a:bodyPr vert="horz" anchor="ctr">
            <a:normAutofit/>
            <a:scene3d>
              <a:camera prst="orthographicFront"/>
              <a:lightRig rig="soft" dir="t"/>
            </a:scene3d>
            <a:sp3d prstMaterial="softEdge"/>
          </a:bodyPr>
          <a:lstStyle/>
          <a:p>
            <a:r>
              <a:rPr kumimoji="0" lang="en-US"/>
              <a:t>Click to edit Master title style</a:t>
            </a:r>
            <a:endParaRPr kumimoji="0" lang="en-US" dirty="0"/>
          </a:p>
        </p:txBody>
      </p:sp>
      <p:sp>
        <p:nvSpPr>
          <p:cNvPr id="2" name="Slide Number Placeholder 1">
            <a:extLst>
              <a:ext uri="{FF2B5EF4-FFF2-40B4-BE49-F238E27FC236}">
                <a16:creationId xmlns:a16="http://schemas.microsoft.com/office/drawing/2014/main" id="{9347E19C-6BDC-952C-E1F0-05FBC3C8CE27}"/>
              </a:ext>
            </a:extLst>
          </p:cNvPr>
          <p:cNvSpPr>
            <a:spLocks noGrp="1"/>
          </p:cNvSpPr>
          <p:nvPr>
            <p:ph type="sldNum" sz="quarter" idx="4"/>
          </p:nvPr>
        </p:nvSpPr>
        <p:spPr>
          <a:xfrm>
            <a:off x="4245086" y="4740903"/>
            <a:ext cx="653828" cy="274637"/>
          </a:xfrm>
          <a:prstGeom prst="rect">
            <a:avLst/>
          </a:prstGeom>
        </p:spPr>
        <p:txBody>
          <a:bodyPr vert="horz" lIns="91440" tIns="45720" rIns="91440" bIns="45720" rtlCol="0" anchor="ctr"/>
          <a:lstStyle>
            <a:lvl1pPr algn="ctr">
              <a:defRPr sz="700">
                <a:solidFill>
                  <a:schemeClr val="tx1">
                    <a:tint val="75000"/>
                  </a:schemeClr>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pic>
        <p:nvPicPr>
          <p:cNvPr id="6" name="Picture 5" descr="A blue and white logo&#10;&#10;Description automatically generated">
            <a:extLst>
              <a:ext uri="{FF2B5EF4-FFF2-40B4-BE49-F238E27FC236}">
                <a16:creationId xmlns:a16="http://schemas.microsoft.com/office/drawing/2014/main" id="{28C98D04-6240-5A94-96AE-712A8A1945F9}"/>
              </a:ext>
            </a:extLst>
          </p:cNvPr>
          <p:cNvPicPr>
            <a:picLocks noChangeAspect="1"/>
          </p:cNvPicPr>
          <p:nvPr/>
        </p:nvPicPr>
        <p:blipFill>
          <a:blip r:embed="rId20"/>
          <a:stretch>
            <a:fillRect/>
          </a:stretch>
        </p:blipFill>
        <p:spPr>
          <a:xfrm>
            <a:off x="8366760" y="4736592"/>
            <a:ext cx="652689" cy="283464"/>
          </a:xfrm>
          <a:prstGeom prst="rect">
            <a:avLst/>
          </a:prstGeom>
        </p:spPr>
      </p:pic>
    </p:spTree>
    <p:extLst>
      <p:ext uri="{BB962C8B-B14F-4D97-AF65-F5344CB8AC3E}">
        <p14:creationId xmlns:p14="http://schemas.microsoft.com/office/powerpoint/2010/main" val="20207450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 id="2147483889" r:id="rId17"/>
    <p:sldLayoutId id="2147483890" r:id="rId18"/>
  </p:sldLayoutIdLst>
  <p:txStyles>
    <p:titleStyle>
      <a:lvl1pPr algn="l" defTabSz="914378" rtl="0" eaLnBrk="1" latinLnBrk="0" hangingPunct="1">
        <a:spcBef>
          <a:spcPct val="0"/>
        </a:spcBef>
        <a:buNone/>
        <a:defRPr sz="3200" kern="1200">
          <a:solidFill>
            <a:srgbClr val="097FB9"/>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114000"/>
        </a:lnSpc>
        <a:spcBef>
          <a:spcPts val="10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57189" indent="-228594" algn="l" defTabSz="914378" rtl="0" eaLnBrk="1" latinLnBrk="0" hangingPunct="1">
        <a:lnSpc>
          <a:spcPct val="114000"/>
        </a:lnSpc>
        <a:spcBef>
          <a:spcPts val="500"/>
        </a:spcBef>
        <a:buClrTx/>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685783" indent="-228594" algn="l" defTabSz="914378" rtl="0" eaLnBrk="1" latinLnBrk="0" hangingPunct="1">
        <a:lnSpc>
          <a:spcPct val="114000"/>
        </a:lnSpc>
        <a:spcBef>
          <a:spcPts val="500"/>
        </a:spcBef>
        <a:buClrTx/>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378" indent="-228594" algn="l" defTabSz="914378" rtl="0" eaLnBrk="1" latinLnBrk="0" hangingPunct="1">
        <a:lnSpc>
          <a:spcPct val="114000"/>
        </a:lnSpc>
        <a:spcBef>
          <a:spcPts val="500"/>
        </a:spcBef>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42972" indent="-228594" algn="l" defTabSz="914378" rtl="0" eaLnBrk="1" latinLnBrk="0" hangingPunct="1">
        <a:lnSpc>
          <a:spcPct val="114000"/>
        </a:lnSpc>
        <a:spcBef>
          <a:spcPts val="500"/>
        </a:spcBef>
        <a:buClrTx/>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mithblawg.blogspot.com/2014/08/pronouncing-daubert-important-lesson.html"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s://law.justia.com/cases/colorado/supreme-court/2024/24sa34.html"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44277"/>
            <a:ext cx="6823629" cy="1813323"/>
          </a:xfrm>
        </p:spPr>
        <p:txBody>
          <a:bodyPr>
            <a:noAutofit/>
          </a:bodyPr>
          <a:lstStyle/>
          <a:p>
            <a:r>
              <a:rPr lang="en-US" sz="3200" b="1" dirty="0"/>
              <a:t>Working With Experts</a:t>
            </a:r>
            <a:br>
              <a:rPr lang="en-US" dirty="0"/>
            </a:br>
            <a:r>
              <a:rPr lang="en-US" sz="2800" dirty="0"/>
              <a:t>Attorney-Client Communication Privilege</a:t>
            </a:r>
            <a:br>
              <a:rPr lang="en-US" sz="2800" dirty="0"/>
            </a:br>
            <a:r>
              <a:rPr lang="en-US" sz="2800" dirty="0"/>
              <a:t>Attorney Work Product Doctrine </a:t>
            </a:r>
            <a:br>
              <a:rPr lang="en-US" sz="2800" dirty="0"/>
            </a:br>
            <a:r>
              <a:rPr lang="en-US" sz="2000" dirty="0"/>
              <a:t>An Updated Primer</a:t>
            </a:r>
          </a:p>
        </p:txBody>
      </p:sp>
      <p:sp>
        <p:nvSpPr>
          <p:cNvPr id="3" name="Subtitle 2"/>
          <p:cNvSpPr>
            <a:spLocks noGrp="1"/>
          </p:cNvSpPr>
          <p:nvPr>
            <p:ph type="subTitle" idx="1"/>
          </p:nvPr>
        </p:nvSpPr>
        <p:spPr>
          <a:xfrm>
            <a:off x="457200" y="1550908"/>
            <a:ext cx="6823628" cy="293370"/>
          </a:xfrm>
        </p:spPr>
        <p:txBody>
          <a:bodyPr>
            <a:normAutofit fontScale="85000" lnSpcReduction="20000"/>
          </a:bodyPr>
          <a:lstStyle/>
          <a:p>
            <a:r>
              <a:rPr lang="en-US" dirty="0"/>
              <a:t>Colorado Environmental Management Society Annual Conference | September 10, 2024</a:t>
            </a:r>
          </a:p>
          <a:p>
            <a:endParaRPr lang="en-US" dirty="0"/>
          </a:p>
        </p:txBody>
      </p:sp>
      <p:sp>
        <p:nvSpPr>
          <p:cNvPr id="9" name="Text Placeholder 8">
            <a:extLst>
              <a:ext uri="{FF2B5EF4-FFF2-40B4-BE49-F238E27FC236}">
                <a16:creationId xmlns:a16="http://schemas.microsoft.com/office/drawing/2014/main" id="{0F16DBE2-5E2B-19BC-7C64-742070DBCAFE}"/>
              </a:ext>
            </a:extLst>
          </p:cNvPr>
          <p:cNvSpPr>
            <a:spLocks noGrp="1"/>
          </p:cNvSpPr>
          <p:nvPr>
            <p:ph type="body" sz="quarter" idx="15"/>
          </p:nvPr>
        </p:nvSpPr>
        <p:spPr>
          <a:xfrm>
            <a:off x="457200" y="4140926"/>
            <a:ext cx="4852988" cy="726349"/>
          </a:xfrm>
        </p:spPr>
        <p:txBody>
          <a:bodyPr/>
          <a:lstStyle/>
          <a:p>
            <a:r>
              <a:rPr lang="en-US" b="1" dirty="0"/>
              <a:t>John L. Watson, Esquire</a:t>
            </a:r>
            <a:br>
              <a:rPr lang="en-US" dirty="0"/>
            </a:br>
            <a:r>
              <a:rPr lang="en-US" dirty="0"/>
              <a:t>1700 Lincoln Street, Suite 2000 | Denver CO, 80203</a:t>
            </a:r>
            <a:br>
              <a:rPr lang="en-US" dirty="0"/>
            </a:br>
            <a:r>
              <a:rPr lang="en-US" dirty="0"/>
              <a:t>jwatson@spencerfane.com | 303.882.7941</a:t>
            </a:r>
          </a:p>
        </p:txBody>
      </p:sp>
    </p:spTree>
    <p:extLst>
      <p:ext uri="{BB962C8B-B14F-4D97-AF65-F5344CB8AC3E}">
        <p14:creationId xmlns:p14="http://schemas.microsoft.com/office/powerpoint/2010/main" val="146406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lstStyle/>
          <a:p>
            <a:r>
              <a:rPr lang="en-US" dirty="0"/>
              <a:t>The Emergency </a:t>
            </a:r>
          </a:p>
        </p:txBody>
      </p:sp>
      <p:sp>
        <p:nvSpPr>
          <p:cNvPr id="3" name="Content Placeholder 2"/>
          <p:cNvSpPr>
            <a:spLocks noGrp="1"/>
          </p:cNvSpPr>
          <p:nvPr>
            <p:ph sz="quarter" idx="10"/>
          </p:nvPr>
        </p:nvSpPr>
        <p:spPr>
          <a:xfrm>
            <a:off x="457200" y="1351026"/>
            <a:ext cx="8229600" cy="3243834"/>
          </a:xfrm>
        </p:spPr>
        <p:txBody>
          <a:bodyPr>
            <a:normAutofit fontScale="85000" lnSpcReduction="20000"/>
          </a:bodyPr>
          <a:lstStyle/>
          <a:p>
            <a:r>
              <a:rPr lang="en-US" dirty="0"/>
              <a:t>Sudden unavailability of testifying expert </a:t>
            </a:r>
          </a:p>
          <a:p>
            <a:pPr lvl="1"/>
            <a:r>
              <a:rPr lang="en-US" dirty="0"/>
              <a:t>Illness or death </a:t>
            </a:r>
          </a:p>
          <a:p>
            <a:pPr lvl="1"/>
            <a:r>
              <a:rPr lang="en-US" dirty="0"/>
              <a:t>Expert in jail at the time of trial</a:t>
            </a:r>
          </a:p>
          <a:p>
            <a:pPr lvl="1"/>
            <a:r>
              <a:rPr lang="en-US" dirty="0"/>
              <a:t>Vulnerability of retained expert’s opinions</a:t>
            </a:r>
          </a:p>
          <a:p>
            <a:r>
              <a:rPr lang="en-US" dirty="0"/>
              <a:t>Former non-testifying expert is familiar with:</a:t>
            </a:r>
          </a:p>
          <a:p>
            <a:pPr lvl="1"/>
            <a:r>
              <a:rPr lang="en-US" dirty="0"/>
              <a:t>Subject matter</a:t>
            </a:r>
          </a:p>
          <a:p>
            <a:pPr lvl="1"/>
            <a:r>
              <a:rPr lang="en-US" dirty="0"/>
              <a:t>Facts</a:t>
            </a:r>
          </a:p>
          <a:p>
            <a:pPr lvl="1"/>
            <a:r>
              <a:rPr lang="en-US" dirty="0"/>
              <a:t>Witnesses</a:t>
            </a:r>
          </a:p>
          <a:p>
            <a:pPr lvl="1"/>
            <a:r>
              <a:rPr lang="en-US" dirty="0"/>
              <a:t>Opposition arguments and theories  </a:t>
            </a:r>
          </a:p>
          <a:p>
            <a:pPr lvl="1"/>
            <a:r>
              <a:rPr lang="en-US" dirty="0"/>
              <a:t>Opposition experts’ methodology, conclusions, and opinions</a:t>
            </a:r>
          </a:p>
          <a:p>
            <a:r>
              <a:rPr lang="en-US" dirty="0"/>
              <a:t>Discovery is a bit different in the emergency substitution situation</a:t>
            </a:r>
          </a:p>
        </p:txBody>
      </p:sp>
    </p:spTree>
    <p:extLst>
      <p:ext uri="{BB962C8B-B14F-4D97-AF65-F5344CB8AC3E}">
        <p14:creationId xmlns:p14="http://schemas.microsoft.com/office/powerpoint/2010/main" val="145851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858129"/>
            <a:ext cx="6446838" cy="1541463"/>
          </a:xfrm>
        </p:spPr>
        <p:txBody>
          <a:bodyPr>
            <a:noAutofit/>
          </a:bodyPr>
          <a:lstStyle/>
          <a:p>
            <a:pPr algn="ctr"/>
            <a:r>
              <a:rPr lang="en-US" sz="3300" b="1" i="1" dirty="0">
                <a:solidFill>
                  <a:schemeClr val="tx1"/>
                </a:solidFill>
              </a:rPr>
              <a:t>Putting Aside the </a:t>
            </a:r>
            <a:br>
              <a:rPr lang="en-US" sz="3300" b="1" i="1" dirty="0">
                <a:solidFill>
                  <a:schemeClr val="tx1"/>
                </a:solidFill>
              </a:rPr>
            </a:br>
            <a:r>
              <a:rPr lang="en-US" sz="3300" b="1" i="1" dirty="0">
                <a:solidFill>
                  <a:schemeClr val="tx1"/>
                </a:solidFill>
              </a:rPr>
              <a:t>Emergency Situation</a:t>
            </a:r>
            <a:br>
              <a:rPr lang="en-US" sz="3300" b="1" i="1" dirty="0">
                <a:solidFill>
                  <a:schemeClr val="tx1"/>
                </a:solidFill>
              </a:rPr>
            </a:br>
            <a:r>
              <a:rPr lang="en-US" sz="2100" b="1" i="1" dirty="0">
                <a:solidFill>
                  <a:schemeClr val="tx1"/>
                </a:solidFill>
              </a:rPr>
              <a:t>(For the Moment)</a:t>
            </a:r>
          </a:p>
        </p:txBody>
      </p:sp>
      <p:sp>
        <p:nvSpPr>
          <p:cNvPr id="3" name="Content Placeholder 2"/>
          <p:cNvSpPr>
            <a:spLocks noGrp="1"/>
          </p:cNvSpPr>
          <p:nvPr>
            <p:ph idx="4294967295"/>
          </p:nvPr>
        </p:nvSpPr>
        <p:spPr>
          <a:xfrm>
            <a:off x="1348581" y="2771067"/>
            <a:ext cx="6446838" cy="1330108"/>
          </a:xfrm>
        </p:spPr>
        <p:txBody>
          <a:bodyPr>
            <a:spAutoFit/>
          </a:bodyPr>
          <a:lstStyle/>
          <a:p>
            <a:pPr marL="0" indent="0" algn="ctr">
              <a:buNone/>
            </a:pPr>
            <a:r>
              <a:rPr lang="en-US" sz="3300" b="1" i="1" dirty="0">
                <a:solidFill>
                  <a:srgbClr val="097DBB"/>
                </a:solidFill>
              </a:rPr>
              <a:t>What Causes Attorneys </a:t>
            </a:r>
          </a:p>
          <a:p>
            <a:pPr marL="0" indent="0" algn="ctr">
              <a:buNone/>
            </a:pPr>
            <a:r>
              <a:rPr lang="en-US" sz="3300" b="1" i="1" dirty="0">
                <a:solidFill>
                  <a:srgbClr val="097DBB"/>
                </a:solidFill>
              </a:rPr>
              <a:t>To Lose Sleep?</a:t>
            </a:r>
          </a:p>
        </p:txBody>
      </p:sp>
    </p:spTree>
    <p:extLst>
      <p:ext uri="{BB962C8B-B14F-4D97-AF65-F5344CB8AC3E}">
        <p14:creationId xmlns:p14="http://schemas.microsoft.com/office/powerpoint/2010/main" val="247649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Issues – Money</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Whom can be paid to testify?</a:t>
            </a:r>
          </a:p>
          <a:p>
            <a:pPr lvl="1"/>
            <a:r>
              <a:rPr lang="en-US" dirty="0"/>
              <a:t>Occurrence witnesses (aka Fact, Percipient witnesses)?</a:t>
            </a:r>
          </a:p>
          <a:p>
            <a:pPr lvl="1"/>
            <a:r>
              <a:rPr lang="en-US" dirty="0"/>
              <a:t>Testifying Experts?</a:t>
            </a:r>
          </a:p>
          <a:p>
            <a:pPr lvl="1"/>
            <a:r>
              <a:rPr lang="en-US" dirty="0"/>
              <a:t>Non-testifying Experts?</a:t>
            </a:r>
          </a:p>
          <a:p>
            <a:r>
              <a:rPr lang="en-US" dirty="0"/>
              <a:t>What method of payment (if any) is permissible?</a:t>
            </a:r>
          </a:p>
          <a:p>
            <a:endParaRPr lang="en-US" dirty="0"/>
          </a:p>
        </p:txBody>
      </p:sp>
    </p:spTree>
    <p:extLst>
      <p:ext uri="{BB962C8B-B14F-4D97-AF65-F5344CB8AC3E}">
        <p14:creationId xmlns:p14="http://schemas.microsoft.com/office/powerpoint/2010/main" val="309457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Issues – Work Product Protections</a:t>
            </a:r>
          </a:p>
        </p:txBody>
      </p:sp>
      <p:sp>
        <p:nvSpPr>
          <p:cNvPr id="3" name="Content Placeholder 2"/>
          <p:cNvSpPr>
            <a:spLocks noGrp="1"/>
          </p:cNvSpPr>
          <p:nvPr>
            <p:ph sz="quarter" idx="10"/>
          </p:nvPr>
        </p:nvSpPr>
        <p:spPr>
          <a:xfrm>
            <a:off x="457200" y="1351026"/>
            <a:ext cx="8229600" cy="3243834"/>
          </a:xfrm>
        </p:spPr>
        <p:txBody>
          <a:bodyPr/>
          <a:lstStyle/>
          <a:p>
            <a:r>
              <a:rPr lang="en-US" dirty="0"/>
              <a:t>Work Product Protections</a:t>
            </a:r>
          </a:p>
          <a:p>
            <a:pPr lvl="1"/>
            <a:r>
              <a:rPr lang="en-US" dirty="0"/>
              <a:t>Waiver of Work Product Protections</a:t>
            </a:r>
          </a:p>
          <a:p>
            <a:r>
              <a:rPr lang="en-US" dirty="0"/>
              <a:t>Discovery of the Identity of the non-testifying expert</a:t>
            </a:r>
          </a:p>
          <a:p>
            <a:r>
              <a:rPr lang="en-US" dirty="0"/>
              <a:t>Discovery of materials prepared by the non-testifying expert</a:t>
            </a:r>
          </a:p>
          <a:p>
            <a:endParaRPr lang="en-US" dirty="0"/>
          </a:p>
        </p:txBody>
      </p:sp>
    </p:spTree>
    <p:extLst>
      <p:ext uri="{BB962C8B-B14F-4D97-AF65-F5344CB8AC3E}">
        <p14:creationId xmlns:p14="http://schemas.microsoft.com/office/powerpoint/2010/main" val="410936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0A22-B984-D1F7-2CEB-9711E2A23412}"/>
              </a:ext>
            </a:extLst>
          </p:cNvPr>
          <p:cNvSpPr>
            <a:spLocks noGrp="1"/>
          </p:cNvSpPr>
          <p:nvPr>
            <p:ph type="title" idx="4294967295"/>
          </p:nvPr>
        </p:nvSpPr>
        <p:spPr>
          <a:xfrm>
            <a:off x="1348581" y="696350"/>
            <a:ext cx="6446838" cy="3573463"/>
          </a:xfrm>
        </p:spPr>
        <p:txBody>
          <a:bodyPr>
            <a:normAutofit fontScale="90000"/>
          </a:bodyPr>
          <a:lstStyle/>
          <a:p>
            <a:pPr algn="ctr"/>
            <a:br>
              <a:rPr lang="en-US" b="1" i="1" dirty="0">
                <a:solidFill>
                  <a:schemeClr val="tx1"/>
                </a:solidFill>
              </a:rPr>
            </a:br>
            <a:r>
              <a:rPr lang="en-US" sz="5025" b="1" i="1" dirty="0">
                <a:solidFill>
                  <a:schemeClr val="tx2">
                    <a:lumMod val="60000"/>
                    <a:lumOff val="40000"/>
                  </a:schemeClr>
                </a:solidFill>
              </a:rPr>
              <a:t>Issues – </a:t>
            </a:r>
            <a:br>
              <a:rPr lang="en-US" sz="5025" b="1" i="1" dirty="0">
                <a:solidFill>
                  <a:schemeClr val="tx1"/>
                </a:solidFill>
              </a:rPr>
            </a:br>
            <a:br>
              <a:rPr lang="en-US" sz="3300" b="1" i="1" dirty="0">
                <a:solidFill>
                  <a:schemeClr val="tx1"/>
                </a:solidFill>
              </a:rPr>
            </a:br>
            <a:r>
              <a:rPr lang="en-US" sz="3000" b="1" i="1" dirty="0">
                <a:solidFill>
                  <a:schemeClr val="accent1"/>
                </a:solidFill>
              </a:rPr>
              <a:t>How to Ensure the Protections of the </a:t>
            </a:r>
            <a:br>
              <a:rPr lang="en-US" sz="3000" b="1" i="1" dirty="0">
                <a:solidFill>
                  <a:schemeClr val="accent1"/>
                </a:solidFill>
              </a:rPr>
            </a:br>
            <a:br>
              <a:rPr lang="en-US" sz="3000" b="1" i="1" dirty="0">
                <a:solidFill>
                  <a:schemeClr val="accent1"/>
                </a:solidFill>
              </a:rPr>
            </a:br>
            <a:r>
              <a:rPr lang="en-US" sz="3000" b="1" i="1" dirty="0">
                <a:solidFill>
                  <a:schemeClr val="accent1"/>
                </a:solidFill>
              </a:rPr>
              <a:t>Attorney-Client Communication Privilege </a:t>
            </a:r>
            <a:br>
              <a:rPr lang="en-US" sz="3300" b="1" i="1" dirty="0">
                <a:solidFill>
                  <a:schemeClr val="accent1"/>
                </a:solidFill>
              </a:rPr>
            </a:br>
            <a:br>
              <a:rPr lang="en-US" sz="3300" b="1" i="1" dirty="0">
                <a:solidFill>
                  <a:schemeClr val="accent1"/>
                </a:solidFill>
              </a:rPr>
            </a:br>
            <a:endParaRPr lang="en-US" sz="3300" dirty="0">
              <a:solidFill>
                <a:schemeClr val="accent1"/>
              </a:solidFill>
            </a:endParaRPr>
          </a:p>
        </p:txBody>
      </p:sp>
    </p:spTree>
    <p:extLst>
      <p:ext uri="{BB962C8B-B14F-4D97-AF65-F5344CB8AC3E}">
        <p14:creationId xmlns:p14="http://schemas.microsoft.com/office/powerpoint/2010/main" val="358478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2186"/>
            <a:ext cx="8229600" cy="1519127"/>
          </a:xfrm>
        </p:spPr>
        <p:txBody>
          <a:bodyPr>
            <a:normAutofit/>
          </a:bodyPr>
          <a:lstStyle/>
          <a:p>
            <a:pPr algn="ctr"/>
            <a:r>
              <a:rPr lang="en-US" sz="6000" b="1" i="1" dirty="0">
                <a:solidFill>
                  <a:srgbClr val="097DBB"/>
                </a:solidFill>
              </a:rPr>
              <a:t>First – Money</a:t>
            </a:r>
          </a:p>
        </p:txBody>
      </p:sp>
    </p:spTree>
    <p:extLst>
      <p:ext uri="{BB962C8B-B14F-4D97-AF65-F5344CB8AC3E}">
        <p14:creationId xmlns:p14="http://schemas.microsoft.com/office/powerpoint/2010/main" val="28861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Why Is Money Such A Concern?</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Truth</a:t>
            </a:r>
          </a:p>
          <a:p>
            <a:pPr lvl="1"/>
            <a:r>
              <a:rPr lang="en-US" dirty="0"/>
              <a:t>Candor with Tribunal</a:t>
            </a:r>
          </a:p>
          <a:p>
            <a:pPr lvl="1"/>
            <a:r>
              <a:rPr lang="en-US" dirty="0"/>
              <a:t>Inducements Prohibited</a:t>
            </a:r>
          </a:p>
        </p:txBody>
      </p:sp>
    </p:spTree>
    <p:extLst>
      <p:ext uri="{BB962C8B-B14F-4D97-AF65-F5344CB8AC3E}">
        <p14:creationId xmlns:p14="http://schemas.microsoft.com/office/powerpoint/2010/main" val="3424424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Candor Toward the Tribunal</a:t>
            </a:r>
          </a:p>
        </p:txBody>
      </p:sp>
      <p:sp>
        <p:nvSpPr>
          <p:cNvPr id="3" name="Content Placeholder 2"/>
          <p:cNvSpPr>
            <a:spLocks noGrp="1"/>
          </p:cNvSpPr>
          <p:nvPr>
            <p:ph sz="quarter" idx="10"/>
          </p:nvPr>
        </p:nvSpPr>
        <p:spPr>
          <a:xfrm>
            <a:off x="457200" y="1351026"/>
            <a:ext cx="8229600" cy="3243834"/>
          </a:xfrm>
        </p:spPr>
        <p:txBody>
          <a:bodyPr>
            <a:normAutofit/>
          </a:bodyPr>
          <a:lstStyle/>
          <a:p>
            <a:pPr marL="0" indent="0">
              <a:buNone/>
            </a:pPr>
            <a:r>
              <a:rPr lang="en-US" b="1" dirty="0"/>
              <a:t>Rule 3.3 – Colorado Rule of Professional Conduct  </a:t>
            </a:r>
          </a:p>
          <a:p>
            <a:r>
              <a:rPr lang="en-US" dirty="0"/>
              <a:t>(a) A lawyer shall not knowingly: </a:t>
            </a:r>
          </a:p>
          <a:p>
            <a:r>
              <a:rPr lang="en-US" dirty="0"/>
              <a:t>. . . </a:t>
            </a:r>
          </a:p>
          <a:p>
            <a:r>
              <a:rPr lang="en-US" dirty="0"/>
              <a:t>(3) offer evidence that the lawyer knows to be false. </a:t>
            </a:r>
          </a:p>
          <a:p>
            <a:pPr lvl="1"/>
            <a:r>
              <a:rPr lang="en-US" dirty="0"/>
              <a:t>If a lawyer, the lawyer's client, or witness called by the lawyer has offered material evidence and the lawyer comes to know of its falsity, the lawyer shall take reasonable remedial measures, including, if necessary, disclosure to the tribunal. </a:t>
            </a:r>
          </a:p>
        </p:txBody>
      </p:sp>
    </p:spTree>
    <p:extLst>
      <p:ext uri="{BB962C8B-B14F-4D97-AF65-F5344CB8AC3E}">
        <p14:creationId xmlns:p14="http://schemas.microsoft.com/office/powerpoint/2010/main" val="4115702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Formal Opinion 103 – </a:t>
            </a:r>
            <a:br>
              <a:rPr lang="en-US" dirty="0"/>
            </a:br>
            <a:r>
              <a:rPr lang="en-US" sz="2700" dirty="0"/>
              <a:t>Propriety of Compensating a </a:t>
            </a:r>
            <a:r>
              <a:rPr lang="en-US" sz="2700" u="sng" dirty="0"/>
              <a:t>Non-Expert</a:t>
            </a:r>
            <a:r>
              <a:rPr lang="en-US" sz="2700" dirty="0"/>
              <a:t> Witness in a Civil Action </a:t>
            </a:r>
          </a:p>
        </p:txBody>
      </p:sp>
      <p:sp>
        <p:nvSpPr>
          <p:cNvPr id="3" name="Content Placeholder 2"/>
          <p:cNvSpPr>
            <a:spLocks noGrp="1"/>
          </p:cNvSpPr>
          <p:nvPr>
            <p:ph sz="quarter" idx="10"/>
          </p:nvPr>
        </p:nvSpPr>
        <p:spPr>
          <a:xfrm>
            <a:off x="457200" y="1351026"/>
            <a:ext cx="8229600" cy="3243834"/>
          </a:xfrm>
        </p:spPr>
        <p:txBody>
          <a:bodyPr>
            <a:noAutofit/>
          </a:bodyPr>
          <a:lstStyle/>
          <a:p>
            <a:pPr marL="0" indent="0">
              <a:buNone/>
            </a:pPr>
            <a:r>
              <a:rPr lang="en-US" b="1" dirty="0"/>
              <a:t>Rule 3.4(b) – </a:t>
            </a:r>
            <a:r>
              <a:rPr lang="en-US" b="1" dirty="0" err="1"/>
              <a:t>Colo.R.Pro.Conduct</a:t>
            </a:r>
            <a:endParaRPr lang="en-US" b="1" dirty="0"/>
          </a:p>
          <a:p>
            <a:r>
              <a:rPr lang="en-US" dirty="0"/>
              <a:t>A lawyer shall </a:t>
            </a:r>
            <a:r>
              <a:rPr lang="en-US" u="sng" dirty="0"/>
              <a:t>not</a:t>
            </a:r>
            <a:r>
              <a:rPr lang="en-US" dirty="0"/>
              <a:t> </a:t>
            </a:r>
          </a:p>
          <a:p>
            <a:r>
              <a:rPr lang="en-US" dirty="0"/>
              <a:t>falsify evidence, </a:t>
            </a:r>
          </a:p>
          <a:p>
            <a:r>
              <a:rPr lang="en-US" dirty="0"/>
              <a:t>counsel or assist a witness to testify falsely, or </a:t>
            </a:r>
          </a:p>
          <a:p>
            <a:r>
              <a:rPr lang="en-US" dirty="0"/>
              <a:t>offer an inducement to a witness that is prohibited by law.</a:t>
            </a:r>
          </a:p>
        </p:txBody>
      </p:sp>
    </p:spTree>
    <p:extLst>
      <p:ext uri="{BB962C8B-B14F-4D97-AF65-F5344CB8AC3E}">
        <p14:creationId xmlns:p14="http://schemas.microsoft.com/office/powerpoint/2010/main" val="855822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Colorado Statutes</a:t>
            </a:r>
          </a:p>
        </p:txBody>
      </p:sp>
      <p:sp>
        <p:nvSpPr>
          <p:cNvPr id="3" name="Content Placeholder 2"/>
          <p:cNvSpPr>
            <a:spLocks noGrp="1"/>
          </p:cNvSpPr>
          <p:nvPr>
            <p:ph sz="quarter" idx="10"/>
          </p:nvPr>
        </p:nvSpPr>
        <p:spPr>
          <a:xfrm>
            <a:off x="457200" y="1351026"/>
            <a:ext cx="8229600" cy="3243834"/>
          </a:xfrm>
        </p:spPr>
        <p:txBody>
          <a:bodyPr>
            <a:normAutofit fontScale="92500" lnSpcReduction="10000"/>
          </a:bodyPr>
          <a:lstStyle/>
          <a:p>
            <a:r>
              <a:rPr lang="en-US" dirty="0"/>
              <a:t>C.R.S. sections 13-33-102 and 103</a:t>
            </a:r>
          </a:p>
          <a:p>
            <a:pPr lvl="1"/>
            <a:r>
              <a:rPr lang="en-US" dirty="0"/>
              <a:t>Fees witnesses “shall” receive.</a:t>
            </a:r>
          </a:p>
          <a:p>
            <a:r>
              <a:rPr lang="en-US" dirty="0"/>
              <a:t>13-33-102(4) </a:t>
            </a:r>
          </a:p>
          <a:p>
            <a:pPr lvl="1"/>
            <a:r>
              <a:rPr lang="en-US" dirty="0"/>
              <a:t>Witnesses called to testify re: opinions founded on special study or experience in any branch of science or to make scientific or professional examinations and state the result thereof shall receive additional compensation. </a:t>
            </a:r>
          </a:p>
          <a:p>
            <a:r>
              <a:rPr lang="en-US" dirty="0"/>
              <a:t>13-33-103(1)</a:t>
            </a:r>
          </a:p>
          <a:p>
            <a:pPr lvl="1"/>
            <a:r>
              <a:rPr lang="en-US" dirty="0"/>
              <a:t>Mileage fees that witnesses “shall” receive.</a:t>
            </a:r>
          </a:p>
          <a:p>
            <a:r>
              <a:rPr lang="en-US" dirty="0"/>
              <a:t>The statutes do </a:t>
            </a:r>
            <a:r>
              <a:rPr lang="en-US" u="sng" dirty="0"/>
              <a:t>not</a:t>
            </a:r>
            <a:r>
              <a:rPr lang="en-US" dirty="0"/>
              <a:t> prohibit compensation to witnesses in excess of the amounts specified.</a:t>
            </a:r>
          </a:p>
          <a:p>
            <a:endParaRPr lang="en-US" dirty="0"/>
          </a:p>
        </p:txBody>
      </p:sp>
    </p:spTree>
    <p:extLst>
      <p:ext uri="{BB962C8B-B14F-4D97-AF65-F5344CB8AC3E}">
        <p14:creationId xmlns:p14="http://schemas.microsoft.com/office/powerpoint/2010/main" val="1430158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Why Do Attorneys Use Both Testifying and Non-testifying Experts and Consultants?</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Specialized Knowledge.</a:t>
            </a:r>
          </a:p>
          <a:p>
            <a:r>
              <a:rPr lang="en-US" dirty="0"/>
              <a:t>We need advice re: </a:t>
            </a:r>
          </a:p>
          <a:p>
            <a:pPr lvl="1"/>
            <a:r>
              <a:rPr lang="en-US" dirty="0"/>
              <a:t>Areas of expertise to address</a:t>
            </a:r>
          </a:p>
          <a:p>
            <a:pPr lvl="1"/>
            <a:r>
              <a:rPr lang="en-US" dirty="0"/>
              <a:t>Help with written discovery and depositions </a:t>
            </a:r>
          </a:p>
          <a:p>
            <a:pPr lvl="1"/>
            <a:r>
              <a:rPr lang="en-US" dirty="0"/>
              <a:t>Conduct research and prepare reports</a:t>
            </a:r>
          </a:p>
          <a:p>
            <a:pPr lvl="1"/>
            <a:r>
              <a:rPr lang="en-US" dirty="0"/>
              <a:t>Evaluate the analyses/opinions of the other side’s “hired gun”</a:t>
            </a:r>
          </a:p>
          <a:p>
            <a:pPr lvl="1"/>
            <a:r>
              <a:rPr lang="en-US" dirty="0"/>
              <a:t>Prepare for </a:t>
            </a:r>
            <a:r>
              <a:rPr lang="en-US" b="1" i="1" dirty="0" err="1"/>
              <a:t>Daubert</a:t>
            </a:r>
            <a:r>
              <a:rPr lang="en-US" dirty="0"/>
              <a:t> challenges</a:t>
            </a:r>
          </a:p>
          <a:p>
            <a:endParaRPr lang="en-US" dirty="0"/>
          </a:p>
        </p:txBody>
      </p:sp>
    </p:spTree>
    <p:extLst>
      <p:ext uri="{BB962C8B-B14F-4D97-AF65-F5344CB8AC3E}">
        <p14:creationId xmlns:p14="http://schemas.microsoft.com/office/powerpoint/2010/main" val="30367701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Fact Witnesses vs. Experts</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Fact witnesses</a:t>
            </a:r>
          </a:p>
          <a:p>
            <a:pPr lvl="1"/>
            <a:r>
              <a:rPr lang="en-US" dirty="0"/>
              <a:t>An occurrence witness giving testimony re: a personally experienced or seen event.</a:t>
            </a:r>
          </a:p>
          <a:p>
            <a:pPr lvl="1"/>
            <a:r>
              <a:rPr lang="en-US" u="sng" dirty="0"/>
              <a:t>Cannot</a:t>
            </a:r>
            <a:r>
              <a:rPr lang="en-US" dirty="0"/>
              <a:t> pay them (if it’s an </a:t>
            </a:r>
            <a:r>
              <a:rPr lang="en-US" u="sng" dirty="0"/>
              <a:t>inducement</a:t>
            </a:r>
            <a:r>
              <a:rPr lang="en-US" dirty="0"/>
              <a:t>). </a:t>
            </a:r>
          </a:p>
          <a:p>
            <a:pPr lvl="1"/>
            <a:r>
              <a:rPr lang="en-US" dirty="0"/>
              <a:t>Can pay for time away from work, time spent reviewing documents, and travel expenses.</a:t>
            </a:r>
          </a:p>
          <a:p>
            <a:pPr lvl="2"/>
            <a:r>
              <a:rPr lang="en-US" dirty="0"/>
              <a:t>Payment must be reasonable. </a:t>
            </a:r>
          </a:p>
        </p:txBody>
      </p:sp>
    </p:spTree>
    <p:extLst>
      <p:ext uri="{BB962C8B-B14F-4D97-AF65-F5344CB8AC3E}">
        <p14:creationId xmlns:p14="http://schemas.microsoft.com/office/powerpoint/2010/main" val="130000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195"/>
            <a:ext cx="8229600" cy="629055"/>
          </a:xfrm>
        </p:spPr>
        <p:txBody>
          <a:bodyPr>
            <a:normAutofit/>
          </a:bodyPr>
          <a:lstStyle/>
          <a:p>
            <a:r>
              <a:rPr lang="en-US" dirty="0"/>
              <a:t>Fact Witnesses vs. Experts</a:t>
            </a:r>
          </a:p>
        </p:txBody>
      </p:sp>
      <p:sp>
        <p:nvSpPr>
          <p:cNvPr id="3" name="Content Placeholder 2"/>
          <p:cNvSpPr>
            <a:spLocks noGrp="1"/>
          </p:cNvSpPr>
          <p:nvPr>
            <p:ph idx="1"/>
          </p:nvPr>
        </p:nvSpPr>
        <p:spPr>
          <a:xfrm>
            <a:off x="457200" y="1352551"/>
            <a:ext cx="8229600" cy="3242309"/>
          </a:xfrm>
        </p:spPr>
        <p:txBody>
          <a:bodyPr/>
          <a:lstStyle/>
          <a:p>
            <a:r>
              <a:rPr lang="en-US" dirty="0"/>
              <a:t>Expert witnesses</a:t>
            </a:r>
          </a:p>
          <a:p>
            <a:pPr lvl="1"/>
            <a:r>
              <a:rPr lang="en-US" u="sng" dirty="0"/>
              <a:t>Can</a:t>
            </a:r>
            <a:r>
              <a:rPr lang="en-US" dirty="0"/>
              <a:t> pay them </a:t>
            </a:r>
          </a:p>
          <a:p>
            <a:pPr lvl="2"/>
            <a:r>
              <a:rPr lang="en-US" dirty="0"/>
              <a:t>Fee must be “reasonable”</a:t>
            </a:r>
          </a:p>
          <a:p>
            <a:pPr lvl="1"/>
            <a:r>
              <a:rPr lang="en-US" dirty="0"/>
              <a:t>Payment made to induce a witness to testify in any particular way is prohibited.</a:t>
            </a:r>
          </a:p>
          <a:p>
            <a:endParaRPr lang="en-US" dirty="0"/>
          </a:p>
        </p:txBody>
      </p:sp>
    </p:spTree>
    <p:extLst>
      <p:ext uri="{BB962C8B-B14F-4D97-AF65-F5344CB8AC3E}">
        <p14:creationId xmlns:p14="http://schemas.microsoft.com/office/powerpoint/2010/main" val="1543404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Fee Agreements With Experts</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Again, </a:t>
            </a:r>
            <a:r>
              <a:rPr lang="en-US" dirty="0" err="1"/>
              <a:t>Colo.R.Pro.Conduct</a:t>
            </a:r>
            <a:r>
              <a:rPr lang="en-US" dirty="0"/>
              <a:t> Rule 3.4(b) –  </a:t>
            </a:r>
          </a:p>
          <a:p>
            <a:r>
              <a:rPr lang="en-US" dirty="0"/>
              <a:t>“A lawyer shall </a:t>
            </a:r>
            <a:r>
              <a:rPr lang="en-US" u="sng" dirty="0"/>
              <a:t>not</a:t>
            </a:r>
            <a:r>
              <a:rPr lang="en-US" dirty="0"/>
              <a:t>  . . .</a:t>
            </a:r>
          </a:p>
          <a:p>
            <a:pPr lvl="1"/>
            <a:r>
              <a:rPr lang="en-US" dirty="0"/>
              <a:t>falsify evidence, </a:t>
            </a:r>
          </a:p>
          <a:p>
            <a:pPr lvl="1"/>
            <a:r>
              <a:rPr lang="en-US" dirty="0"/>
              <a:t>counsel or assist a witness to testify falsely, or </a:t>
            </a:r>
          </a:p>
          <a:p>
            <a:pPr lvl="1"/>
            <a:r>
              <a:rPr lang="en-US" dirty="0"/>
              <a:t>offer an inducement to a witness that is prohibited by law.</a:t>
            </a:r>
          </a:p>
        </p:txBody>
      </p:sp>
    </p:spTree>
    <p:extLst>
      <p:ext uri="{BB962C8B-B14F-4D97-AF65-F5344CB8AC3E}">
        <p14:creationId xmlns:p14="http://schemas.microsoft.com/office/powerpoint/2010/main" val="74484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Contingent Fee Deals With Experts are Prohibited</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Contingent fees give experts a financial stake in the outcome</a:t>
            </a:r>
          </a:p>
          <a:p>
            <a:r>
              <a:rPr lang="en-US" dirty="0"/>
              <a:t>Inject bias and undermine objectivity</a:t>
            </a:r>
          </a:p>
          <a:p>
            <a:endParaRPr lang="en-US" dirty="0"/>
          </a:p>
        </p:txBody>
      </p:sp>
    </p:spTree>
    <p:extLst>
      <p:ext uri="{BB962C8B-B14F-4D97-AF65-F5344CB8AC3E}">
        <p14:creationId xmlns:p14="http://schemas.microsoft.com/office/powerpoint/2010/main" val="419194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Non-Testifying Experts A Different Animal? </a:t>
            </a:r>
            <a:br>
              <a:rPr lang="en-US" dirty="0"/>
            </a:br>
            <a:r>
              <a:rPr lang="en-US" dirty="0"/>
              <a:t>Contingent Fee Agreements </a:t>
            </a:r>
          </a:p>
        </p:txBody>
      </p:sp>
      <p:sp>
        <p:nvSpPr>
          <p:cNvPr id="3" name="Content Placeholder 2"/>
          <p:cNvSpPr>
            <a:spLocks noGrp="1"/>
          </p:cNvSpPr>
          <p:nvPr>
            <p:ph sz="quarter" idx="10"/>
          </p:nvPr>
        </p:nvSpPr>
        <p:spPr>
          <a:xfrm>
            <a:off x="457200" y="1351026"/>
            <a:ext cx="8229600" cy="3243834"/>
          </a:xfrm>
        </p:spPr>
        <p:txBody>
          <a:bodyPr>
            <a:normAutofit lnSpcReduction="10000"/>
          </a:bodyPr>
          <a:lstStyle/>
          <a:p>
            <a:r>
              <a:rPr lang="en-US" dirty="0"/>
              <a:t>Contingency fee agreements “may” be acceptable in some jurisdictions.   </a:t>
            </a:r>
          </a:p>
          <a:p>
            <a:r>
              <a:rPr lang="en-US" dirty="0"/>
              <a:t>Early cases in other states allowed such agreements even when founded on a “favorable outcome” on behalf of the client.  </a:t>
            </a:r>
          </a:p>
          <a:p>
            <a:r>
              <a:rPr lang="en-US" dirty="0"/>
              <a:t>For example:  </a:t>
            </a:r>
            <a:r>
              <a:rPr lang="en-US" i="1" u="sng" dirty="0" err="1"/>
              <a:t>Welhelm</a:t>
            </a:r>
            <a:r>
              <a:rPr lang="en-US" i="1" u="sng" dirty="0"/>
              <a:t> v. Rush</a:t>
            </a:r>
            <a:r>
              <a:rPr lang="en-US" dirty="0"/>
              <a:t>, 18 Cal. App. 2d 366 (Cal.Ct.App.1937). </a:t>
            </a:r>
          </a:p>
          <a:p>
            <a:pPr lvl="1"/>
            <a:r>
              <a:rPr lang="en-US" dirty="0"/>
              <a:t>In </a:t>
            </a:r>
            <a:r>
              <a:rPr lang="en-US" i="1" u="sng" dirty="0" err="1"/>
              <a:t>Welhelm</a:t>
            </a:r>
            <a:r>
              <a:rPr lang="en-US" dirty="0"/>
              <a:t>, the attorney pursuing a fraud case for his client had a contingent fee agreement with a non-testifying accounting expert. </a:t>
            </a:r>
          </a:p>
          <a:p>
            <a:pPr lvl="1"/>
            <a:r>
              <a:rPr lang="en-US" dirty="0"/>
              <a:t>Wanting more money than the contingency agreement allowed, the </a:t>
            </a:r>
            <a:r>
              <a:rPr lang="en-US" u="sng" dirty="0"/>
              <a:t>expert sought to negate his contract as contrary to public policy</a:t>
            </a:r>
            <a:r>
              <a:rPr lang="en-US" dirty="0"/>
              <a:t>.  </a:t>
            </a:r>
          </a:p>
          <a:p>
            <a:pPr lvl="1"/>
            <a:r>
              <a:rPr lang="en-US" dirty="0"/>
              <a:t>The court found that, generally such agreements with non-testifying experts are acceptable (an exception in California being divorce cases).   </a:t>
            </a:r>
          </a:p>
          <a:p>
            <a:endParaRPr lang="en-US" dirty="0"/>
          </a:p>
        </p:txBody>
      </p:sp>
    </p:spTree>
    <p:extLst>
      <p:ext uri="{BB962C8B-B14F-4D97-AF65-F5344CB8AC3E}">
        <p14:creationId xmlns:p14="http://schemas.microsoft.com/office/powerpoint/2010/main" val="150817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Practical Implications Of A Contingent Fee Arrangement</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Impeachment at trial. </a:t>
            </a:r>
          </a:p>
          <a:p>
            <a:pPr lvl="1"/>
            <a:r>
              <a:rPr lang="en-US" dirty="0"/>
              <a:t>The expert's contingent fee arrangement will be a target for impeachment. </a:t>
            </a:r>
          </a:p>
          <a:p>
            <a:r>
              <a:rPr lang="en-US" dirty="0"/>
              <a:t>STRONG suggestion of biased testimony.</a:t>
            </a:r>
          </a:p>
          <a:p>
            <a:pPr lvl="1"/>
            <a:r>
              <a:rPr lang="en-US" dirty="0"/>
              <a:t>Effective impeachment will reduce the expert's usefulness. </a:t>
            </a:r>
          </a:p>
          <a:p>
            <a:r>
              <a:rPr lang="en-US" dirty="0"/>
              <a:t>What do you think?  </a:t>
            </a:r>
          </a:p>
          <a:p>
            <a:pPr lvl="1"/>
            <a:r>
              <a:rPr lang="en-US" dirty="0"/>
              <a:t>Will it reduce the probability of a successful judgment?</a:t>
            </a:r>
          </a:p>
          <a:p>
            <a:pPr lvl="2"/>
            <a:r>
              <a:rPr lang="en-US" dirty="0"/>
              <a:t>(Rhetorical question)</a:t>
            </a:r>
          </a:p>
        </p:txBody>
      </p:sp>
    </p:spTree>
    <p:extLst>
      <p:ext uri="{BB962C8B-B14F-4D97-AF65-F5344CB8AC3E}">
        <p14:creationId xmlns:p14="http://schemas.microsoft.com/office/powerpoint/2010/main" val="1544779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416097"/>
            <a:ext cx="6446838" cy="1322387"/>
          </a:xfrm>
        </p:spPr>
        <p:txBody>
          <a:bodyPr>
            <a:normAutofit fontScale="90000"/>
          </a:bodyPr>
          <a:lstStyle/>
          <a:p>
            <a:pPr algn="ctr"/>
            <a:r>
              <a:rPr lang="en-US" sz="4050" b="1" i="1" dirty="0">
                <a:solidFill>
                  <a:schemeClr val="accent1"/>
                </a:solidFill>
              </a:rPr>
              <a:t>The End Result </a:t>
            </a:r>
            <a:br>
              <a:rPr lang="en-US" sz="4050" b="1" i="1" dirty="0">
                <a:solidFill>
                  <a:schemeClr val="accent1"/>
                </a:solidFill>
              </a:rPr>
            </a:br>
            <a:r>
              <a:rPr lang="en-US" sz="4050" b="1" i="1" dirty="0">
                <a:solidFill>
                  <a:schemeClr val="accent1"/>
                </a:solidFill>
              </a:rPr>
              <a:t>Of All This?	</a:t>
            </a:r>
          </a:p>
        </p:txBody>
      </p:sp>
      <p:sp>
        <p:nvSpPr>
          <p:cNvPr id="3" name="Content Placeholder 2"/>
          <p:cNvSpPr>
            <a:spLocks noGrp="1"/>
          </p:cNvSpPr>
          <p:nvPr>
            <p:ph idx="4294967295"/>
          </p:nvPr>
        </p:nvSpPr>
        <p:spPr>
          <a:xfrm>
            <a:off x="1348581" y="1808334"/>
            <a:ext cx="6446838" cy="2919413"/>
          </a:xfrm>
        </p:spPr>
        <p:txBody>
          <a:bodyPr/>
          <a:lstStyle/>
          <a:p>
            <a:pPr marL="0" indent="0" algn="ctr">
              <a:buNone/>
            </a:pPr>
            <a:r>
              <a:rPr lang="en-US" sz="3600" b="1" i="1" dirty="0">
                <a:solidFill>
                  <a:srgbClr val="C00000"/>
                </a:solidFill>
              </a:rPr>
              <a:t>Contingent Fee Agreements </a:t>
            </a:r>
          </a:p>
          <a:p>
            <a:pPr marL="0" indent="0" algn="ctr">
              <a:buNone/>
            </a:pPr>
            <a:r>
              <a:rPr lang="en-US" sz="3600" b="1" i="1" dirty="0">
                <a:solidFill>
                  <a:srgbClr val="C00000"/>
                </a:solidFill>
              </a:rPr>
              <a:t>Make </a:t>
            </a:r>
            <a:r>
              <a:rPr lang="en-US" sz="3600" b="1" i="1" u="sng" dirty="0">
                <a:solidFill>
                  <a:srgbClr val="C00000"/>
                </a:solidFill>
              </a:rPr>
              <a:t>NO</a:t>
            </a:r>
            <a:r>
              <a:rPr lang="en-US" sz="3600" b="1" i="1" dirty="0">
                <a:solidFill>
                  <a:srgbClr val="C00000"/>
                </a:solidFill>
              </a:rPr>
              <a:t> Sense</a:t>
            </a:r>
          </a:p>
          <a:p>
            <a:pPr marL="0" indent="0" algn="ctr">
              <a:buNone/>
            </a:pPr>
            <a:r>
              <a:rPr lang="en-US" sz="3600" b="1" i="1" dirty="0">
                <a:solidFill>
                  <a:srgbClr val="C00000"/>
                </a:solidFill>
              </a:rPr>
              <a:t>With </a:t>
            </a:r>
            <a:r>
              <a:rPr lang="en-US" sz="3600" b="1" i="1" u="sng" dirty="0">
                <a:solidFill>
                  <a:srgbClr val="C00000"/>
                </a:solidFill>
              </a:rPr>
              <a:t>ANY</a:t>
            </a:r>
            <a:r>
              <a:rPr lang="en-US" sz="3600" b="1" i="1" dirty="0">
                <a:solidFill>
                  <a:srgbClr val="C00000"/>
                </a:solidFill>
              </a:rPr>
              <a:t> Expert</a:t>
            </a:r>
          </a:p>
        </p:txBody>
      </p:sp>
    </p:spTree>
    <p:extLst>
      <p:ext uri="{BB962C8B-B14F-4D97-AF65-F5344CB8AC3E}">
        <p14:creationId xmlns:p14="http://schemas.microsoft.com/office/powerpoint/2010/main" val="7072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8850"/>
            <a:ext cx="7125286" cy="2371725"/>
          </a:xfrm>
        </p:spPr>
        <p:txBody>
          <a:bodyPr>
            <a:normAutofit fontScale="90000"/>
          </a:bodyPr>
          <a:lstStyle/>
          <a:p>
            <a:pPr algn="ctr"/>
            <a:r>
              <a:rPr lang="en-US" b="1" i="1" dirty="0">
                <a:solidFill>
                  <a:schemeClr val="tx2">
                    <a:lumMod val="60000"/>
                    <a:lumOff val="40000"/>
                  </a:schemeClr>
                </a:solidFill>
              </a:rPr>
              <a:t>Next? </a:t>
            </a:r>
            <a:br>
              <a:rPr lang="en-US" b="1" i="1" dirty="0">
                <a:solidFill>
                  <a:schemeClr val="tx2">
                    <a:lumMod val="60000"/>
                    <a:lumOff val="40000"/>
                  </a:schemeClr>
                </a:solidFill>
              </a:rPr>
            </a:br>
            <a:br>
              <a:rPr lang="en-US" b="1" i="1" dirty="0">
                <a:solidFill>
                  <a:schemeClr val="tx2">
                    <a:lumMod val="60000"/>
                    <a:lumOff val="40000"/>
                  </a:schemeClr>
                </a:solidFill>
              </a:rPr>
            </a:br>
            <a:r>
              <a:rPr lang="en-US" b="1" i="1" dirty="0">
                <a:solidFill>
                  <a:schemeClr val="tx2">
                    <a:lumMod val="60000"/>
                    <a:lumOff val="40000"/>
                  </a:schemeClr>
                </a:solidFill>
              </a:rPr>
              <a:t>Protections Afforded By The Attorney Work Product Doctrine</a:t>
            </a:r>
          </a:p>
        </p:txBody>
      </p:sp>
    </p:spTree>
    <p:extLst>
      <p:ext uri="{BB962C8B-B14F-4D97-AF65-F5344CB8AC3E}">
        <p14:creationId xmlns:p14="http://schemas.microsoft.com/office/powerpoint/2010/main" val="35261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The Work Product Doctrine</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An adverse party generally may </a:t>
            </a:r>
            <a:r>
              <a:rPr lang="en-US" u="sng" dirty="0"/>
              <a:t>not discover</a:t>
            </a:r>
            <a:r>
              <a:rPr lang="en-US" dirty="0"/>
              <a:t> or </a:t>
            </a:r>
            <a:r>
              <a:rPr lang="en-US" u="sng" dirty="0"/>
              <a:t>compel disclosure</a:t>
            </a:r>
            <a:r>
              <a:rPr lang="en-US" dirty="0"/>
              <a:t> of documents or testimony</a:t>
            </a:r>
          </a:p>
          <a:p>
            <a:pPr lvl="1"/>
            <a:r>
              <a:rPr lang="en-US" dirty="0"/>
              <a:t>Prepared by (or for an attorney) in the course of legal representation, </a:t>
            </a:r>
            <a:r>
              <a:rPr lang="en-US" u="sng" dirty="0"/>
              <a:t>especially in preparation for litigation.</a:t>
            </a:r>
            <a:r>
              <a:rPr lang="en-US" dirty="0"/>
              <a:t> </a:t>
            </a:r>
          </a:p>
          <a:p>
            <a:r>
              <a:rPr lang="en-US" dirty="0"/>
              <a:t>Rule </a:t>
            </a:r>
            <a:r>
              <a:rPr lang="en-US" dirty="0" err="1"/>
              <a:t>Civ.Pro</a:t>
            </a:r>
            <a:r>
              <a:rPr lang="en-US" dirty="0"/>
              <a:t>. 26(b)(3): </a:t>
            </a:r>
          </a:p>
          <a:p>
            <a:pPr lvl="1"/>
            <a:r>
              <a:rPr lang="en-US" dirty="0"/>
              <a:t>An adverse party may discover or compel disclosure of work product upon a showing of “</a:t>
            </a:r>
            <a:r>
              <a:rPr lang="en-US" u="sng" dirty="0"/>
              <a:t>Substantial need</a:t>
            </a:r>
            <a:r>
              <a:rPr lang="en-US" dirty="0"/>
              <a:t>” and “</a:t>
            </a:r>
            <a:r>
              <a:rPr lang="en-US" u="sng" dirty="0"/>
              <a:t>Undue hardship</a:t>
            </a:r>
            <a:r>
              <a:rPr lang="en-US" dirty="0"/>
              <a:t>.” </a:t>
            </a:r>
          </a:p>
          <a:p>
            <a:pPr lvl="2"/>
            <a:r>
              <a:rPr lang="en-US" dirty="0"/>
              <a:t>The protections of the doctrine are “owned” by the attorney.</a:t>
            </a:r>
          </a:p>
          <a:p>
            <a:pPr lvl="2"/>
            <a:r>
              <a:rPr lang="en-US" dirty="0"/>
              <a:t>And may only be “waived” by the actions of the attorney.</a:t>
            </a:r>
          </a:p>
        </p:txBody>
      </p:sp>
    </p:spTree>
    <p:extLst>
      <p:ext uri="{BB962C8B-B14F-4D97-AF65-F5344CB8AC3E}">
        <p14:creationId xmlns:p14="http://schemas.microsoft.com/office/powerpoint/2010/main" val="756957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i="1" dirty="0"/>
              <a:t>Hickman v. Taylor</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329 U.S. 495 (1947)  </a:t>
            </a:r>
          </a:p>
          <a:p>
            <a:pPr lvl="1"/>
            <a:r>
              <a:rPr lang="en-US" dirty="0"/>
              <a:t>Presumed that an adverse party may </a:t>
            </a:r>
            <a:r>
              <a:rPr lang="en-US" u="sng" dirty="0"/>
              <a:t>not</a:t>
            </a:r>
            <a:r>
              <a:rPr lang="en-US" dirty="0"/>
              <a:t> have access to materials prepared by a party's lawyers in anticipation of litigation </a:t>
            </a:r>
          </a:p>
          <a:p>
            <a:r>
              <a:rPr lang="en-US" dirty="0"/>
              <a:t>The work product doctrine is a rebuttable presumption</a:t>
            </a:r>
          </a:p>
        </p:txBody>
      </p:sp>
    </p:spTree>
    <p:extLst>
      <p:ext uri="{BB962C8B-B14F-4D97-AF65-F5344CB8AC3E}">
        <p14:creationId xmlns:p14="http://schemas.microsoft.com/office/powerpoint/2010/main" val="331077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25487" y="2256631"/>
            <a:ext cx="7693025" cy="630237"/>
          </a:xfrm>
        </p:spPr>
        <p:txBody>
          <a:bodyPr>
            <a:normAutofit fontScale="90000"/>
          </a:bodyPr>
          <a:lstStyle/>
          <a:p>
            <a:pPr lvl="3" algn="ctr" rtl="0"/>
            <a:r>
              <a:rPr lang="en-US" sz="2325" b="1" i="1" dirty="0">
                <a:latin typeface="Arial" panose="020B0604020202020204" pitchFamily="34" charset="0"/>
                <a:cs typeface="Arial" panose="020B0604020202020204" pitchFamily="34" charset="0"/>
              </a:rPr>
              <a:t>By the way:</a:t>
            </a:r>
            <a:br>
              <a:rPr lang="en-US" sz="2325" b="1" i="1" dirty="0">
                <a:latin typeface="Arial" panose="020B0604020202020204" pitchFamily="34" charset="0"/>
                <a:cs typeface="Arial" panose="020B0604020202020204" pitchFamily="34" charset="0"/>
              </a:rPr>
            </a:br>
            <a:r>
              <a:rPr lang="en-US" sz="2325" b="1" i="1" dirty="0">
                <a:latin typeface="Arial" panose="020B0604020202020204" pitchFamily="34" charset="0"/>
                <a:cs typeface="Arial" panose="020B0604020202020204" pitchFamily="34" charset="0"/>
              </a:rPr>
              <a:t>The Correct Pronunciation - </a:t>
            </a:r>
            <a:br>
              <a:rPr lang="en-US" sz="2100" b="1" i="1" dirty="0">
                <a:latin typeface="Arial" panose="020B0604020202020204" pitchFamily="34" charset="0"/>
                <a:cs typeface="Arial" panose="020B0604020202020204" pitchFamily="34" charset="0"/>
              </a:rPr>
            </a:br>
            <a:r>
              <a:rPr lang="en-US" sz="2700" b="1" i="1" dirty="0">
                <a:solidFill>
                  <a:srgbClr val="097DBB"/>
                </a:solidFill>
                <a:latin typeface="Arial" panose="020B0604020202020204" pitchFamily="34" charset="0"/>
                <a:cs typeface="Arial" panose="020B0604020202020204" pitchFamily="34" charset="0"/>
              </a:rPr>
              <a:t>“Dow-Burt”</a:t>
            </a:r>
            <a:br>
              <a:rPr lang="en-US" sz="2700" b="1" i="1" dirty="0">
                <a:solidFill>
                  <a:srgbClr val="097DBB"/>
                </a:solidFill>
                <a:latin typeface="Arial" panose="020B0604020202020204" pitchFamily="34" charset="0"/>
                <a:cs typeface="Arial" panose="020B0604020202020204" pitchFamily="34" charset="0"/>
              </a:rPr>
            </a:br>
            <a:br>
              <a:rPr lang="en-US" b="1" i="1" dirty="0">
                <a:solidFill>
                  <a:srgbClr val="097DBB"/>
                </a:solidFill>
                <a:latin typeface="Arial" panose="020B0604020202020204" pitchFamily="34" charset="0"/>
                <a:cs typeface="Arial" panose="020B0604020202020204" pitchFamily="34" charset="0"/>
              </a:rPr>
            </a:br>
            <a:r>
              <a:rPr lang="en-US" b="1" i="1" dirty="0">
                <a:solidFill>
                  <a:srgbClr val="097DBB"/>
                </a:solidFill>
                <a:latin typeface="Arial" panose="020B0604020202020204" pitchFamily="34" charset="0"/>
                <a:cs typeface="Arial" panose="020B0604020202020204" pitchFamily="34" charset="0"/>
              </a:rPr>
              <a:t>Like “How Burt” </a:t>
            </a:r>
            <a:br>
              <a:rPr lang="en-US" b="1" i="1" dirty="0">
                <a:solidFill>
                  <a:srgbClr val="097DBB"/>
                </a:solidFill>
                <a:latin typeface="Arial" panose="020B0604020202020204" pitchFamily="34" charset="0"/>
                <a:cs typeface="Arial" panose="020B0604020202020204" pitchFamily="34" charset="0"/>
              </a:rPr>
            </a:br>
            <a:r>
              <a:rPr lang="en-US" b="1" i="1" dirty="0">
                <a:solidFill>
                  <a:srgbClr val="097DBB"/>
                </a:solidFill>
                <a:latin typeface="Arial" panose="020B0604020202020204" pitchFamily="34" charset="0"/>
                <a:cs typeface="Arial" panose="020B0604020202020204" pitchFamily="34" charset="0"/>
              </a:rPr>
              <a:t>Or “Cow Burt”</a:t>
            </a:r>
            <a:br>
              <a:rPr lang="en-US" b="1" i="1" dirty="0">
                <a:solidFill>
                  <a:srgbClr val="097DBB"/>
                </a:solidFill>
                <a:latin typeface="Arial" panose="020B0604020202020204" pitchFamily="34" charset="0"/>
                <a:cs typeface="Arial" panose="020B0604020202020204" pitchFamily="34" charset="0"/>
              </a:rPr>
            </a:br>
            <a:r>
              <a:rPr lang="en-US" b="1" i="1" dirty="0">
                <a:solidFill>
                  <a:srgbClr val="097DBB"/>
                </a:solidFill>
                <a:latin typeface="Arial" panose="020B0604020202020204" pitchFamily="34" charset="0"/>
                <a:cs typeface="Arial" panose="020B0604020202020204" pitchFamily="34" charset="0"/>
              </a:rPr>
              <a:t>Or “Dow Chemical Burt”</a:t>
            </a:r>
            <a:br>
              <a:rPr lang="en-US" b="1" i="1" dirty="0">
                <a:solidFill>
                  <a:srgbClr val="097DBB"/>
                </a:solidFill>
                <a:latin typeface="Arial" panose="020B0604020202020204" pitchFamily="34" charset="0"/>
                <a:cs typeface="Arial" panose="020B0604020202020204" pitchFamily="34" charset="0"/>
              </a:rPr>
            </a:br>
            <a:br>
              <a:rPr lang="en-US" b="1" i="1" dirty="0">
                <a:solidFill>
                  <a:srgbClr val="097DBB"/>
                </a:solidFill>
                <a:latin typeface="Arial" panose="020B0604020202020204" pitchFamily="34" charset="0"/>
                <a:cs typeface="Arial" panose="020B0604020202020204" pitchFamily="34" charset="0"/>
              </a:rPr>
            </a:br>
            <a:r>
              <a:rPr lang="en-US" sz="1500" b="1" i="1" u="sng" dirty="0">
                <a:solidFill>
                  <a:srgbClr val="097DBB"/>
                </a:solidFill>
                <a:latin typeface="Arial" panose="020B0604020202020204" pitchFamily="34" charset="0"/>
                <a:cs typeface="Arial" panose="020B0604020202020204" pitchFamily="34" charset="0"/>
              </a:rPr>
              <a:t>Not</a:t>
            </a:r>
            <a:r>
              <a:rPr lang="en-US" sz="1500" b="1" i="1" dirty="0">
                <a:solidFill>
                  <a:srgbClr val="097DBB"/>
                </a:solidFill>
                <a:latin typeface="Arial" panose="020B0604020202020204" pitchFamily="34" charset="0"/>
                <a:cs typeface="Arial" panose="020B0604020202020204" pitchFamily="34" charset="0"/>
              </a:rPr>
              <a:t> Dough-Bear</a:t>
            </a:r>
            <a:br>
              <a:rPr lang="en-US" sz="1500" b="1" i="1" dirty="0">
                <a:solidFill>
                  <a:srgbClr val="097DBB"/>
                </a:solidFill>
                <a:latin typeface="Arial" panose="020B0604020202020204" pitchFamily="34" charset="0"/>
                <a:cs typeface="Arial" panose="020B0604020202020204" pitchFamily="34" charset="0"/>
              </a:rPr>
            </a:br>
            <a:br>
              <a:rPr lang="en-US" sz="2700" b="1" i="1" dirty="0">
                <a:solidFill>
                  <a:srgbClr val="0070C0"/>
                </a:solidFill>
                <a:latin typeface="Arial" panose="020B0604020202020204" pitchFamily="34" charset="0"/>
                <a:cs typeface="Arial" panose="020B0604020202020204" pitchFamily="34" charset="0"/>
              </a:rPr>
            </a:br>
            <a:r>
              <a:rPr lang="en-US" sz="1200" b="1" i="1" dirty="0">
                <a:solidFill>
                  <a:schemeClr val="tx1"/>
                </a:solidFill>
                <a:latin typeface="Arial" panose="020B0604020202020204" pitchFamily="34" charset="0"/>
                <a:cs typeface="Arial" panose="020B0604020202020204" pitchFamily="34" charset="0"/>
              </a:rPr>
              <a:t>As explained by the attorney representing plaintiffs in</a:t>
            </a:r>
            <a:br>
              <a:rPr lang="en-US" sz="1200" b="1" i="1" dirty="0">
                <a:solidFill>
                  <a:schemeClr val="tx1"/>
                </a:solidFill>
                <a:latin typeface="Arial" panose="020B0604020202020204" pitchFamily="34" charset="0"/>
                <a:cs typeface="Arial" panose="020B0604020202020204" pitchFamily="34" charset="0"/>
              </a:rPr>
            </a:br>
            <a:r>
              <a:rPr lang="en-US" sz="1200" i="1" dirty="0">
                <a:solidFill>
                  <a:srgbClr val="097DBB"/>
                </a:solidFill>
                <a:latin typeface="Arial" panose="020B0604020202020204" pitchFamily="34" charset="0"/>
                <a:cs typeface="Arial" panose="020B0604020202020204" pitchFamily="34" charset="0"/>
              </a:rPr>
              <a:t>Daubert v. Merrell Dow Pharmaceuticals, Inc., </a:t>
            </a:r>
            <a:br>
              <a:rPr lang="en-US" sz="1650" i="1" dirty="0">
                <a:solidFill>
                  <a:schemeClr val="tx1"/>
                </a:solidFill>
                <a:latin typeface="Arial" panose="020B0604020202020204" pitchFamily="34" charset="0"/>
                <a:cs typeface="Arial" panose="020B0604020202020204" pitchFamily="34" charset="0"/>
              </a:rPr>
            </a:br>
            <a:br>
              <a:rPr lang="en-US" sz="1650" i="1" dirty="0">
                <a:solidFill>
                  <a:schemeClr val="tx1"/>
                </a:solidFill>
                <a:latin typeface="Arial" panose="020B0604020202020204" pitchFamily="34" charset="0"/>
                <a:cs typeface="Arial" panose="020B0604020202020204" pitchFamily="34" charset="0"/>
              </a:rPr>
            </a:br>
            <a:r>
              <a:rPr lang="en-US" sz="1200" b="1" i="1" dirty="0">
                <a:solidFill>
                  <a:schemeClr val="tx1"/>
                </a:solidFill>
                <a:latin typeface="Arial" panose="020B0604020202020204" pitchFamily="34" charset="0"/>
                <a:cs typeface="Arial" panose="020B0604020202020204" pitchFamily="34" charset="0"/>
              </a:rPr>
              <a:t>See</a:t>
            </a:r>
            <a:br>
              <a:rPr lang="en-US" sz="1200" b="1" i="1" dirty="0">
                <a:solidFill>
                  <a:srgbClr val="097DBB"/>
                </a:solidFill>
                <a:latin typeface="Arial" panose="020B0604020202020204" pitchFamily="34" charset="0"/>
                <a:cs typeface="Arial" panose="020B0604020202020204" pitchFamily="34" charset="0"/>
              </a:rPr>
            </a:br>
            <a:r>
              <a:rPr lang="en-US" sz="1200" b="1" i="1" dirty="0">
                <a:solidFill>
                  <a:srgbClr val="097DBB"/>
                </a:solidFill>
                <a:latin typeface="Arial" panose="020B0604020202020204" pitchFamily="34" charset="0"/>
                <a:cs typeface="Arial" panose="020B0604020202020204" pitchFamily="34" charset="0"/>
              </a:rPr>
              <a:t> </a:t>
            </a:r>
            <a:r>
              <a:rPr lang="en-US" sz="1200" dirty="0">
                <a:solidFill>
                  <a:srgbClr val="097DBB"/>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https://smithblawg.blogspot.com/2014/08/pronouncing-daubert-important-lesson.html</a:t>
            </a:r>
            <a:r>
              <a:rPr lang="en-US" sz="1200" dirty="0">
                <a:solidFill>
                  <a:srgbClr val="097DBB"/>
                </a:solidFill>
                <a:latin typeface="Arial" panose="020B0604020202020204" pitchFamily="34" charset="0"/>
                <a:cs typeface="Arial" panose="020B0604020202020204" pitchFamily="34" charset="0"/>
              </a:rPr>
              <a:t> </a:t>
            </a:r>
            <a:br>
              <a:rPr lang="en-US" sz="1500" b="1" i="1" dirty="0">
                <a:solidFill>
                  <a:schemeClr val="accent2"/>
                </a:solidFill>
                <a:latin typeface="Arial" panose="020B0604020202020204" pitchFamily="34" charset="0"/>
                <a:cs typeface="Arial" panose="020B0604020202020204" pitchFamily="34" charset="0"/>
              </a:rPr>
            </a:b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7279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i="1" dirty="0"/>
              <a:t>Hickman v. Taylor</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Presumption rebuttable</a:t>
            </a:r>
          </a:p>
          <a:p>
            <a:pPr lvl="1"/>
            <a:r>
              <a:rPr lang="en-US" dirty="0"/>
              <a:t>When work product includes relevant and non-privileged facts essential to the preparation of the adverse party’s case. </a:t>
            </a:r>
          </a:p>
          <a:p>
            <a:pPr lvl="1"/>
            <a:r>
              <a:rPr lang="en-US" dirty="0"/>
              <a:t>Doctrine can be used in both </a:t>
            </a:r>
            <a:r>
              <a:rPr lang="en-US" u="sng" dirty="0"/>
              <a:t>civil</a:t>
            </a:r>
            <a:r>
              <a:rPr lang="en-US" dirty="0"/>
              <a:t> and </a:t>
            </a:r>
            <a:r>
              <a:rPr lang="en-US" u="sng" dirty="0"/>
              <a:t>criminal</a:t>
            </a:r>
            <a:r>
              <a:rPr lang="en-US" dirty="0"/>
              <a:t> litigation.</a:t>
            </a:r>
          </a:p>
          <a:p>
            <a:pPr lvl="2"/>
            <a:r>
              <a:rPr lang="en-US" i="1" u="sng" dirty="0"/>
              <a:t>United States v. Nobles</a:t>
            </a:r>
            <a:r>
              <a:rPr lang="en-US" dirty="0"/>
              <a:t>, 422 U.S. 225 (1975)</a:t>
            </a:r>
          </a:p>
          <a:p>
            <a:endParaRPr lang="en-US" dirty="0"/>
          </a:p>
          <a:p>
            <a:endParaRPr lang="en-US" dirty="0"/>
          </a:p>
        </p:txBody>
      </p:sp>
    </p:spTree>
    <p:extLst>
      <p:ext uri="{BB962C8B-B14F-4D97-AF65-F5344CB8AC3E}">
        <p14:creationId xmlns:p14="http://schemas.microsoft.com/office/powerpoint/2010/main" val="451562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Background – Work Product Doctrine</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i="1" u="sng" dirty="0"/>
              <a:t>Hawkins v. District Court </a:t>
            </a:r>
          </a:p>
          <a:p>
            <a:r>
              <a:rPr lang="en-US" dirty="0"/>
              <a:t>638 P.2d 1372 (Colo. 1982)</a:t>
            </a:r>
          </a:p>
          <a:p>
            <a:pPr lvl="1"/>
            <a:r>
              <a:rPr lang="en-US" dirty="0"/>
              <a:t>“Against a backdrop of varied judicial interpretations [citations omitted], the United States Supreme Court in </a:t>
            </a:r>
            <a:r>
              <a:rPr lang="en-US" u="sng" dirty="0"/>
              <a:t>1970</a:t>
            </a:r>
            <a:r>
              <a:rPr lang="en-US" dirty="0"/>
              <a:t> promulgated Fed.R.Civ.P. 26(b) as part of a major revision calculated to integrate into one rule the standards regulating the scope of pretrial discovery.</a:t>
            </a:r>
          </a:p>
          <a:p>
            <a:pPr lvl="2"/>
            <a:r>
              <a:rPr lang="en-US" dirty="0" err="1"/>
              <a:t>Colo.R.Civ.P</a:t>
            </a:r>
            <a:r>
              <a:rPr lang="en-US" dirty="0"/>
              <a:t>. 26 parallels Fed.R.Civ.P. 26 and became effective April 1, </a:t>
            </a:r>
            <a:r>
              <a:rPr lang="en-US" u="sng" dirty="0"/>
              <a:t>1970</a:t>
            </a:r>
            <a:r>
              <a:rPr lang="en-US" dirty="0"/>
              <a:t>.</a:t>
            </a:r>
          </a:p>
        </p:txBody>
      </p:sp>
    </p:spTree>
    <p:extLst>
      <p:ext uri="{BB962C8B-B14F-4D97-AF65-F5344CB8AC3E}">
        <p14:creationId xmlns:p14="http://schemas.microsoft.com/office/powerpoint/2010/main" val="154395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Rule 26(b)(3)</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Broadens the scope of discovery to include matters formerly protected by under the work product doctrine. </a:t>
            </a:r>
          </a:p>
          <a:p>
            <a:pPr lvl="1"/>
            <a:r>
              <a:rPr lang="en-US" dirty="0"/>
              <a:t>“Materials prepared ‘in anticipation of litigation or for trial’ enjoy a qualified immunity from discovery in that they are discoverable only upon a showing by the party seeking discovery of a substantial need for such materials in the preparation of his case and an inability without undue hardship to obtain their substantial equivalent by other means.” </a:t>
            </a:r>
          </a:p>
          <a:p>
            <a:r>
              <a:rPr lang="en-US" i="1" u="sng" dirty="0"/>
              <a:t>Hawkins v. District Court</a:t>
            </a:r>
            <a:r>
              <a:rPr lang="en-US" dirty="0"/>
              <a:t>, 638 P.2d 1372 (Colo. 1982)</a:t>
            </a:r>
          </a:p>
        </p:txBody>
      </p:sp>
    </p:spTree>
    <p:extLst>
      <p:ext uri="{BB962C8B-B14F-4D97-AF65-F5344CB8AC3E}">
        <p14:creationId xmlns:p14="http://schemas.microsoft.com/office/powerpoint/2010/main" val="271984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C.R.C.P 26(b)(3)</a:t>
            </a:r>
          </a:p>
        </p:txBody>
      </p:sp>
      <p:sp>
        <p:nvSpPr>
          <p:cNvPr id="3" name="Content Placeholder 2"/>
          <p:cNvSpPr>
            <a:spLocks noGrp="1"/>
          </p:cNvSpPr>
          <p:nvPr>
            <p:ph sz="quarter" idx="10"/>
          </p:nvPr>
        </p:nvSpPr>
        <p:spPr>
          <a:xfrm>
            <a:off x="457200" y="1351026"/>
            <a:ext cx="8229600" cy="3243834"/>
          </a:xfrm>
        </p:spPr>
        <p:txBody>
          <a:bodyPr>
            <a:normAutofit fontScale="92500" lnSpcReduction="10000"/>
          </a:bodyPr>
          <a:lstStyle/>
          <a:p>
            <a:r>
              <a:rPr lang="en-US" dirty="0"/>
              <a:t>No distinction between trial preparation materials compiled by an attorney and those prepared by some other </a:t>
            </a:r>
            <a:r>
              <a:rPr lang="en-US" u="sng" dirty="0"/>
              <a:t>agent</a:t>
            </a:r>
            <a:r>
              <a:rPr lang="en-US" dirty="0"/>
              <a:t> of a party. </a:t>
            </a:r>
          </a:p>
          <a:p>
            <a:r>
              <a:rPr lang="en-US" dirty="0"/>
              <a:t>When ordering the discovery of trial preparation materials, </a:t>
            </a:r>
          </a:p>
          <a:p>
            <a:r>
              <a:rPr lang="en-US" dirty="0"/>
              <a:t>Courts must protect the “mental impressions, conclusions, opinions, or legal theories” of the attorney or other representative of the party. </a:t>
            </a:r>
          </a:p>
          <a:p>
            <a:r>
              <a:rPr lang="en-US" dirty="0"/>
              <a:t>“Documents and other tangible things not prepared “in anticipation of litigation or for trial” are discoverable so long as they appear “reasonably calculated to lead to the discovery of admissible evidence.” C.R.C.P. 26(b) (1).”</a:t>
            </a:r>
          </a:p>
          <a:p>
            <a:r>
              <a:rPr lang="en-US" i="1" u="sng" dirty="0"/>
              <a:t>Hawkins v. District Court</a:t>
            </a:r>
            <a:r>
              <a:rPr lang="en-US" dirty="0"/>
              <a:t>, 638 P.2d 1372 (Colo. 1982)</a:t>
            </a:r>
          </a:p>
          <a:p>
            <a:endParaRPr lang="en-US" dirty="0"/>
          </a:p>
        </p:txBody>
      </p:sp>
    </p:spTree>
    <p:extLst>
      <p:ext uri="{BB962C8B-B14F-4D97-AF65-F5344CB8AC3E}">
        <p14:creationId xmlns:p14="http://schemas.microsoft.com/office/powerpoint/2010/main" val="3728463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Federal Rule of Civil Procedure 26(b)(3)(A)</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(3) Trial Preparation: Materials. </a:t>
            </a:r>
          </a:p>
          <a:p>
            <a:pPr lvl="1"/>
            <a:r>
              <a:rPr lang="en-US" dirty="0"/>
              <a:t>(A) Documents and Tangible Things. </a:t>
            </a:r>
          </a:p>
          <a:p>
            <a:pPr lvl="2"/>
            <a:r>
              <a:rPr lang="en-US" dirty="0"/>
              <a:t>Ordinarily, a party may </a:t>
            </a:r>
            <a:r>
              <a:rPr lang="en-US" u="sng" dirty="0"/>
              <a:t>not</a:t>
            </a:r>
            <a:r>
              <a:rPr lang="en-US" dirty="0"/>
              <a:t> discover documents and tangible things that are </a:t>
            </a:r>
            <a:r>
              <a:rPr lang="en-US" u="sng" dirty="0"/>
              <a:t>prepared in anticipation of litigation or for trial </a:t>
            </a:r>
          </a:p>
          <a:p>
            <a:pPr lvl="2"/>
            <a:r>
              <a:rPr lang="en-US" dirty="0"/>
              <a:t>by or for another party or its representative </a:t>
            </a:r>
          </a:p>
          <a:p>
            <a:pPr lvl="2"/>
            <a:r>
              <a:rPr lang="en-US" dirty="0"/>
              <a:t>(including the other party’s attorney, consultant, surety, indemnitor, insurer, or agent). </a:t>
            </a:r>
          </a:p>
        </p:txBody>
      </p:sp>
    </p:spTree>
    <p:extLst>
      <p:ext uri="{BB962C8B-B14F-4D97-AF65-F5344CB8AC3E}">
        <p14:creationId xmlns:p14="http://schemas.microsoft.com/office/powerpoint/2010/main" val="125163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Rule of Civil Procedure 26(b)(3)(A)</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But, subject to Rule 26(b)(4), those materials may be discovered if: </a:t>
            </a:r>
          </a:p>
          <a:p>
            <a:pPr lvl="1"/>
            <a:r>
              <a:rPr lang="en-US" dirty="0"/>
              <a:t>(i) they are otherwise discoverable under Rule 26(b)(1); and </a:t>
            </a:r>
          </a:p>
          <a:p>
            <a:pPr lvl="1"/>
            <a:r>
              <a:rPr lang="en-US" dirty="0"/>
              <a:t>(ii) the party shows that it has substantial need for the materials to prepare its case and cannot, without undue hardship, obtain their substantial equivalent by other means. </a:t>
            </a:r>
          </a:p>
          <a:p>
            <a:endParaRPr lang="en-US" dirty="0"/>
          </a:p>
        </p:txBody>
      </p:sp>
    </p:spTree>
    <p:extLst>
      <p:ext uri="{BB962C8B-B14F-4D97-AF65-F5344CB8AC3E}">
        <p14:creationId xmlns:p14="http://schemas.microsoft.com/office/powerpoint/2010/main" val="2296664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Rule of Civil Procedure 26(b)(3)(B)</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(B) Protection Against Disclosure. </a:t>
            </a:r>
          </a:p>
          <a:p>
            <a:pPr lvl="1"/>
            <a:r>
              <a:rPr lang="en-US" dirty="0"/>
              <a:t>If the court orders discovery of those materials, </a:t>
            </a:r>
          </a:p>
          <a:p>
            <a:pPr lvl="1"/>
            <a:r>
              <a:rPr lang="en-US" dirty="0"/>
              <a:t>it must protect against disclosure of the party’s attorneys’ or representatives’</a:t>
            </a:r>
          </a:p>
          <a:p>
            <a:pPr lvl="2"/>
            <a:r>
              <a:rPr lang="en-US" dirty="0"/>
              <a:t>mental impressions, </a:t>
            </a:r>
          </a:p>
          <a:p>
            <a:pPr lvl="2"/>
            <a:r>
              <a:rPr lang="en-US" dirty="0"/>
              <a:t>conclusions,</a:t>
            </a:r>
          </a:p>
          <a:p>
            <a:pPr lvl="2"/>
            <a:r>
              <a:rPr lang="en-US" dirty="0"/>
              <a:t>opinions, or </a:t>
            </a:r>
          </a:p>
          <a:p>
            <a:pPr lvl="2"/>
            <a:r>
              <a:rPr lang="en-US" dirty="0"/>
              <a:t>legal theories.</a:t>
            </a:r>
          </a:p>
        </p:txBody>
      </p:sp>
    </p:spTree>
    <p:extLst>
      <p:ext uri="{BB962C8B-B14F-4D97-AF65-F5344CB8AC3E}">
        <p14:creationId xmlns:p14="http://schemas.microsoft.com/office/powerpoint/2010/main" val="384909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Non-testifying Consultant’s Work As</a:t>
            </a:r>
            <a:br>
              <a:rPr lang="en-US" dirty="0"/>
            </a:br>
            <a:r>
              <a:rPr lang="en-US" dirty="0"/>
              <a:t>Attorney Work-Product</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Part of the trial team</a:t>
            </a:r>
          </a:p>
          <a:p>
            <a:pPr lvl="1"/>
            <a:r>
              <a:rPr lang="en-US" dirty="0"/>
              <a:t>Like any partner, associate, legal assistant, paralegal, private investigator</a:t>
            </a:r>
          </a:p>
          <a:p>
            <a:r>
              <a:rPr lang="en-US" dirty="0"/>
              <a:t>All work done in support of the litigation is protected by the work-product doctrine</a:t>
            </a:r>
          </a:p>
          <a:p>
            <a:pPr lvl="1"/>
            <a:r>
              <a:rPr lang="en-US" dirty="0"/>
              <a:t>Protections “owned” by the attorney</a:t>
            </a:r>
          </a:p>
          <a:p>
            <a:pPr lvl="2"/>
            <a:r>
              <a:rPr lang="en-US" dirty="0"/>
              <a:t>To protect the inner workings of the attorney’s and the attorney’s team’s brains.</a:t>
            </a:r>
          </a:p>
          <a:p>
            <a:pPr lvl="2"/>
            <a:r>
              <a:rPr lang="en-US" dirty="0"/>
              <a:t>Protections which only the attorney can waive.</a:t>
            </a:r>
          </a:p>
        </p:txBody>
      </p:sp>
    </p:spTree>
    <p:extLst>
      <p:ext uri="{BB962C8B-B14F-4D97-AF65-F5344CB8AC3E}">
        <p14:creationId xmlns:p14="http://schemas.microsoft.com/office/powerpoint/2010/main" val="3343531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700"/>
            <a:ext cx="8229600" cy="2832100"/>
          </a:xfrm>
        </p:spPr>
        <p:txBody>
          <a:bodyPr>
            <a:normAutofit/>
          </a:bodyPr>
          <a:lstStyle/>
          <a:p>
            <a:pPr algn="ctr"/>
            <a:r>
              <a:rPr lang="en-US" b="1" i="1" dirty="0">
                <a:solidFill>
                  <a:schemeClr val="tx2">
                    <a:lumMod val="60000"/>
                    <a:lumOff val="40000"/>
                  </a:schemeClr>
                </a:solidFill>
              </a:rPr>
              <a:t>Next? </a:t>
            </a:r>
            <a:br>
              <a:rPr lang="en-US" b="1" i="1" dirty="0">
                <a:solidFill>
                  <a:schemeClr val="tx2">
                    <a:lumMod val="60000"/>
                    <a:lumOff val="40000"/>
                  </a:schemeClr>
                </a:solidFill>
              </a:rPr>
            </a:br>
            <a:br>
              <a:rPr lang="en-US" b="1" i="1" dirty="0">
                <a:solidFill>
                  <a:schemeClr val="tx2">
                    <a:lumMod val="60000"/>
                    <a:lumOff val="40000"/>
                  </a:schemeClr>
                </a:solidFill>
              </a:rPr>
            </a:br>
            <a:r>
              <a:rPr lang="en-US" b="1" i="1" dirty="0">
                <a:solidFill>
                  <a:schemeClr val="tx2">
                    <a:lumMod val="60000"/>
                    <a:lumOff val="40000"/>
                  </a:schemeClr>
                </a:solidFill>
              </a:rPr>
              <a:t>Attorney-Client Communication Privilege</a:t>
            </a:r>
          </a:p>
        </p:txBody>
      </p:sp>
    </p:spTree>
    <p:extLst>
      <p:ext uri="{BB962C8B-B14F-4D97-AF65-F5344CB8AC3E}">
        <p14:creationId xmlns:p14="http://schemas.microsoft.com/office/powerpoint/2010/main" val="420931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Is Work Protected by the Attorney-Client Communication Privilege?</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As a general rule, the attorney-client communication privilege protects</a:t>
            </a:r>
          </a:p>
          <a:p>
            <a:pPr lvl="1"/>
            <a:r>
              <a:rPr lang="en-US" dirty="0"/>
              <a:t>A client’s request for, and </a:t>
            </a:r>
          </a:p>
          <a:p>
            <a:pPr lvl="1"/>
            <a:r>
              <a:rPr lang="en-US" dirty="0"/>
              <a:t>An attorney’s giving of, </a:t>
            </a:r>
          </a:p>
          <a:p>
            <a:pPr lvl="1"/>
            <a:r>
              <a:rPr lang="en-US" dirty="0"/>
              <a:t>Legal advice</a:t>
            </a:r>
          </a:p>
          <a:p>
            <a:pPr lvl="2"/>
            <a:r>
              <a:rPr lang="en-US" dirty="0"/>
              <a:t>A privilege “owned” by the client</a:t>
            </a:r>
          </a:p>
          <a:p>
            <a:pPr lvl="2"/>
            <a:r>
              <a:rPr lang="en-US" dirty="0"/>
              <a:t>A privilege which only the client can waive.</a:t>
            </a:r>
          </a:p>
          <a:p>
            <a:pPr lvl="3"/>
            <a:r>
              <a:rPr lang="en-US" dirty="0"/>
              <a:t>The privilege does </a:t>
            </a:r>
            <a:r>
              <a:rPr lang="en-US" u="sng" dirty="0"/>
              <a:t>not</a:t>
            </a:r>
            <a:r>
              <a:rPr lang="en-US" dirty="0"/>
              <a:t> protect, for example, generalized “business” advice provided by an in-house or outside counsel.</a:t>
            </a:r>
          </a:p>
        </p:txBody>
      </p:sp>
    </p:spTree>
    <p:extLst>
      <p:ext uri="{BB962C8B-B14F-4D97-AF65-F5344CB8AC3E}">
        <p14:creationId xmlns:p14="http://schemas.microsoft.com/office/powerpoint/2010/main" val="337079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C91D-4687-5B38-9D73-4CB75BFB4C37}"/>
              </a:ext>
            </a:extLst>
          </p:cNvPr>
          <p:cNvSpPr>
            <a:spLocks noGrp="1"/>
          </p:cNvSpPr>
          <p:nvPr>
            <p:ph type="title" idx="4294967295"/>
          </p:nvPr>
        </p:nvSpPr>
        <p:spPr>
          <a:xfrm>
            <a:off x="1348581" y="392430"/>
            <a:ext cx="6446838" cy="1128713"/>
          </a:xfrm>
        </p:spPr>
        <p:txBody>
          <a:bodyPr>
            <a:normAutofit fontScale="90000"/>
          </a:bodyPr>
          <a:lstStyle/>
          <a:p>
            <a:pPr algn="ctr"/>
            <a:br>
              <a:rPr lang="en-US" b="1" i="1" dirty="0">
                <a:solidFill>
                  <a:srgbClr val="3399FF"/>
                </a:solidFill>
                <a:effectLst/>
                <a:highlight>
                  <a:srgbClr val="FFFFFF"/>
                </a:highlight>
                <a:latin typeface="Roboto" panose="02000000000000000000" pitchFamily="2" charset="0"/>
              </a:rPr>
            </a:br>
            <a:r>
              <a:rPr lang="en-US" b="1" i="1" dirty="0">
                <a:solidFill>
                  <a:srgbClr val="097DBB"/>
                </a:solidFill>
                <a:effectLst/>
                <a:highlight>
                  <a:srgbClr val="FFFFFF"/>
                </a:highlight>
              </a:rPr>
              <a:t>Daubert v. Merrell Dow Pharmaceuticals</a:t>
            </a:r>
            <a:endParaRPr lang="en-US" b="1" i="1" dirty="0">
              <a:solidFill>
                <a:srgbClr val="097DBB"/>
              </a:solidFill>
            </a:endParaRPr>
          </a:p>
        </p:txBody>
      </p:sp>
      <p:sp>
        <p:nvSpPr>
          <p:cNvPr id="3" name="Content Placeholder 2">
            <a:extLst>
              <a:ext uri="{FF2B5EF4-FFF2-40B4-BE49-F238E27FC236}">
                <a16:creationId xmlns:a16="http://schemas.microsoft.com/office/drawing/2014/main" id="{780664E8-54CC-7C64-B3E7-30872F72A835}"/>
              </a:ext>
            </a:extLst>
          </p:cNvPr>
          <p:cNvSpPr>
            <a:spLocks noGrp="1"/>
          </p:cNvSpPr>
          <p:nvPr>
            <p:ph idx="4294967295"/>
          </p:nvPr>
        </p:nvSpPr>
        <p:spPr>
          <a:xfrm>
            <a:off x="1348581" y="1741488"/>
            <a:ext cx="6446838" cy="3192462"/>
          </a:xfrm>
        </p:spPr>
        <p:txBody>
          <a:bodyPr>
            <a:normAutofit/>
          </a:bodyPr>
          <a:lstStyle/>
          <a:p>
            <a:pPr marL="0" indent="0" algn="ctr">
              <a:buNone/>
            </a:pPr>
            <a:r>
              <a:rPr lang="en-US" sz="2100" b="1" i="1" dirty="0">
                <a:highlight>
                  <a:srgbClr val="FFFFFF"/>
                </a:highlight>
              </a:rPr>
              <a:t>Daubert v. Merrell Dow Pharmaceuticals, Inc</a:t>
            </a:r>
            <a:r>
              <a:rPr lang="en-US" sz="2100" b="1" dirty="0">
                <a:highlight>
                  <a:srgbClr val="FFFFFF"/>
                </a:highlight>
              </a:rPr>
              <a:t>., </a:t>
            </a:r>
          </a:p>
          <a:p>
            <a:pPr marL="0" indent="0" algn="ctr">
              <a:buNone/>
            </a:pPr>
            <a:r>
              <a:rPr lang="en-US" sz="1800" i="1" dirty="0">
                <a:highlight>
                  <a:srgbClr val="FFFFFF"/>
                </a:highlight>
              </a:rPr>
              <a:t>509 U.S. 579 (1993)</a:t>
            </a:r>
          </a:p>
          <a:p>
            <a:pPr marL="0" indent="0" algn="ctr">
              <a:buNone/>
            </a:pPr>
            <a:r>
              <a:rPr lang="en-US" sz="2400" i="1" dirty="0">
                <a:highlight>
                  <a:srgbClr val="FFFFFF"/>
                </a:highlight>
              </a:rPr>
              <a:t>Opinion of the United States Supreme Court  </a:t>
            </a:r>
          </a:p>
          <a:p>
            <a:pPr marL="342900" lvl="1" indent="0" algn="ctr">
              <a:buNone/>
            </a:pPr>
            <a:r>
              <a:rPr lang="en-US" sz="2250" i="1" dirty="0">
                <a:highlight>
                  <a:srgbClr val="FFFFFF"/>
                </a:highlight>
              </a:rPr>
              <a:t>Re: Determining the </a:t>
            </a:r>
            <a:r>
              <a:rPr lang="en-US" sz="2250" b="1" i="1" dirty="0">
                <a:highlight>
                  <a:srgbClr val="FFFFFF"/>
                </a:highlight>
              </a:rPr>
              <a:t>standard for admitting expert testimony</a:t>
            </a:r>
            <a:r>
              <a:rPr lang="en-US" sz="2250" i="1" dirty="0">
                <a:highlight>
                  <a:srgbClr val="FFFFFF"/>
                </a:highlight>
              </a:rPr>
              <a:t> in federal courts.</a:t>
            </a:r>
            <a:endParaRPr lang="en-US" sz="2250" i="1" dirty="0"/>
          </a:p>
        </p:txBody>
      </p:sp>
    </p:spTree>
    <p:extLst>
      <p:ext uri="{BB962C8B-B14F-4D97-AF65-F5344CB8AC3E}">
        <p14:creationId xmlns:p14="http://schemas.microsoft.com/office/powerpoint/2010/main" val="1947370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50"/>
            <a:ext cx="7692694" cy="1612900"/>
          </a:xfrm>
        </p:spPr>
        <p:txBody>
          <a:bodyPr>
            <a:normAutofit/>
          </a:bodyPr>
          <a:lstStyle/>
          <a:p>
            <a:pPr algn="ctr"/>
            <a:r>
              <a:rPr lang="en-US" dirty="0"/>
              <a:t>Hybrid Work Product Protections </a:t>
            </a:r>
            <a:br>
              <a:rPr lang="en-US" dirty="0"/>
            </a:br>
            <a:r>
              <a:rPr lang="en-US" dirty="0"/>
              <a:t>And The</a:t>
            </a:r>
            <a:br>
              <a:rPr lang="en-US" dirty="0"/>
            </a:br>
            <a:r>
              <a:rPr lang="en-US" dirty="0"/>
              <a:t>Attorney-Client Communication Privilege</a:t>
            </a:r>
          </a:p>
        </p:txBody>
      </p:sp>
      <p:sp>
        <p:nvSpPr>
          <p:cNvPr id="3" name="Content Placeholder 2"/>
          <p:cNvSpPr>
            <a:spLocks noGrp="1"/>
          </p:cNvSpPr>
          <p:nvPr>
            <p:ph sz="quarter" idx="10"/>
          </p:nvPr>
        </p:nvSpPr>
        <p:spPr>
          <a:xfrm>
            <a:off x="457200" y="1860550"/>
            <a:ext cx="8229600" cy="2734310"/>
          </a:xfrm>
        </p:spPr>
        <p:txBody>
          <a:bodyPr>
            <a:normAutofit/>
          </a:bodyPr>
          <a:lstStyle/>
          <a:p>
            <a:r>
              <a:rPr lang="en-US" dirty="0"/>
              <a:t>Non-testifying consultant/expert is a member of the trial team.</a:t>
            </a:r>
          </a:p>
          <a:p>
            <a:pPr lvl="1"/>
            <a:r>
              <a:rPr lang="en-US" dirty="0"/>
              <a:t>Thus, as the attorney’s agent, the work product protections apply.</a:t>
            </a:r>
          </a:p>
          <a:p>
            <a:r>
              <a:rPr lang="en-US" dirty="0"/>
              <a:t>If the expert communicates with the client, </a:t>
            </a:r>
          </a:p>
          <a:p>
            <a:pPr lvl="1"/>
            <a:r>
              <a:rPr lang="en-US" dirty="0"/>
              <a:t>As the attorney’s agent, </a:t>
            </a:r>
          </a:p>
          <a:p>
            <a:pPr lvl="1"/>
            <a:r>
              <a:rPr lang="en-US" dirty="0"/>
              <a:t>The attorney-client communication privilege protections also apply.</a:t>
            </a:r>
          </a:p>
        </p:txBody>
      </p:sp>
    </p:spTree>
    <p:extLst>
      <p:ext uri="{BB962C8B-B14F-4D97-AF65-F5344CB8AC3E}">
        <p14:creationId xmlns:p14="http://schemas.microsoft.com/office/powerpoint/2010/main" val="2630083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7692694" cy="1320800"/>
          </a:xfrm>
        </p:spPr>
        <p:txBody>
          <a:bodyPr>
            <a:normAutofit fontScale="90000"/>
          </a:bodyPr>
          <a:lstStyle/>
          <a:p>
            <a:r>
              <a:rPr lang="en-US" dirty="0"/>
              <a:t>Hybrid – Protections Afforded by </a:t>
            </a:r>
            <a:br>
              <a:rPr lang="en-US" dirty="0"/>
            </a:br>
            <a:r>
              <a:rPr lang="en-US" dirty="0"/>
              <a:t>The Work Product Doctrine </a:t>
            </a:r>
            <a:r>
              <a:rPr lang="en-US" u="sng" dirty="0"/>
              <a:t>And</a:t>
            </a:r>
            <a:r>
              <a:rPr lang="en-US" dirty="0"/>
              <a:t> </a:t>
            </a:r>
            <a:br>
              <a:rPr lang="en-US" dirty="0"/>
            </a:br>
            <a:r>
              <a:rPr lang="en-US" dirty="0"/>
              <a:t>The Attorney-Client Communication Privilege </a:t>
            </a:r>
          </a:p>
        </p:txBody>
      </p:sp>
      <p:sp>
        <p:nvSpPr>
          <p:cNvPr id="3" name="Content Placeholder 2"/>
          <p:cNvSpPr>
            <a:spLocks noGrp="1"/>
          </p:cNvSpPr>
          <p:nvPr>
            <p:ph sz="quarter" idx="10"/>
          </p:nvPr>
        </p:nvSpPr>
        <p:spPr>
          <a:xfrm>
            <a:off x="457200" y="1714500"/>
            <a:ext cx="8229600" cy="2880360"/>
          </a:xfrm>
        </p:spPr>
        <p:txBody>
          <a:bodyPr>
            <a:normAutofit/>
          </a:bodyPr>
          <a:lstStyle/>
          <a:p>
            <a:r>
              <a:rPr lang="en-US" i="1" dirty="0"/>
              <a:t>See</a:t>
            </a:r>
            <a:r>
              <a:rPr lang="en-US" dirty="0"/>
              <a:t> article:  </a:t>
            </a:r>
          </a:p>
          <a:p>
            <a:pPr lvl="1"/>
            <a:r>
              <a:rPr lang="en-US" dirty="0"/>
              <a:t>Edward J. </a:t>
            </a:r>
            <a:r>
              <a:rPr lang="en-US" dirty="0" err="1"/>
              <a:t>Imwinkelried</a:t>
            </a:r>
            <a:r>
              <a:rPr lang="en-US" dirty="0"/>
              <a:t>, The Application of the Attorney-Client Privilege to Non-Testifying Experts: Reestablishing the Boundaries Between the Attorney-Client Privilege and the Work Product Protection, 68 Wash. U. L. Q. 19 (1990). </a:t>
            </a:r>
          </a:p>
          <a:p>
            <a:pPr lvl="1"/>
            <a:r>
              <a:rPr lang="en-US" dirty="0"/>
              <a:t>Available at: </a:t>
            </a:r>
            <a:r>
              <a:rPr lang="en-US" b="1" i="1" dirty="0">
                <a:solidFill>
                  <a:schemeClr val="accent1"/>
                </a:solidFill>
              </a:rPr>
              <a:t>https://openscholarship.wustl.edu/law_lawreview/vol68/iss1/3</a:t>
            </a:r>
          </a:p>
        </p:txBody>
      </p:sp>
    </p:spTree>
    <p:extLst>
      <p:ext uri="{BB962C8B-B14F-4D97-AF65-F5344CB8AC3E}">
        <p14:creationId xmlns:p14="http://schemas.microsoft.com/office/powerpoint/2010/main" val="3467259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2186"/>
            <a:ext cx="8229600" cy="1519127"/>
          </a:xfrm>
        </p:spPr>
        <p:txBody>
          <a:bodyPr>
            <a:normAutofit/>
          </a:bodyPr>
          <a:lstStyle/>
          <a:p>
            <a:pPr algn="ctr"/>
            <a:r>
              <a:rPr lang="en-US" sz="6000" b="1" i="1" dirty="0">
                <a:solidFill>
                  <a:schemeClr val="accent1"/>
                </a:solidFill>
              </a:rPr>
              <a:t>Discovery</a:t>
            </a:r>
          </a:p>
        </p:txBody>
      </p:sp>
    </p:spTree>
    <p:extLst>
      <p:ext uri="{BB962C8B-B14F-4D97-AF65-F5344CB8AC3E}">
        <p14:creationId xmlns:p14="http://schemas.microsoft.com/office/powerpoint/2010/main" val="4013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Non-Testifying Experts - </a:t>
            </a:r>
            <a:br>
              <a:rPr lang="en-US" dirty="0"/>
            </a:br>
            <a:r>
              <a:rPr lang="en-US" sz="2700" dirty="0"/>
              <a:t>Identity? </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Although a minority of cases take a different view, generally, non-testifying experts are not designated as “persons with knowledge” in discovery.</a:t>
            </a:r>
          </a:p>
          <a:p>
            <a:pPr lvl="1"/>
            <a:r>
              <a:rPr lang="en-US" i="1" dirty="0" err="1"/>
              <a:t>Martensen</a:t>
            </a:r>
            <a:r>
              <a:rPr lang="en-US" i="1" dirty="0"/>
              <a:t> v. Koch</a:t>
            </a:r>
            <a:r>
              <a:rPr lang="en-US" dirty="0"/>
              <a:t>, 2014 U.S. Dist. LEXIS 103165 (D. Colo. July 29, 2014)</a:t>
            </a:r>
          </a:p>
          <a:p>
            <a:pPr lvl="1"/>
            <a:r>
              <a:rPr lang="en-US" i="1" dirty="0"/>
              <a:t>Ager v. Jane C. Stormont Hospital and Training School for Nurses</a:t>
            </a:r>
            <a:r>
              <a:rPr lang="en-US" dirty="0"/>
              <a:t>, 622 F.2d 496, 503 (10th Cir. 1980)</a:t>
            </a:r>
          </a:p>
        </p:txBody>
      </p:sp>
    </p:spTree>
    <p:extLst>
      <p:ext uri="{BB962C8B-B14F-4D97-AF65-F5344CB8AC3E}">
        <p14:creationId xmlns:p14="http://schemas.microsoft.com/office/powerpoint/2010/main" val="35918688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Rule 26(b)(4)(D) Discovery of Non-Testifying Experts</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Rule 26(b)(4)(D) states that a party may </a:t>
            </a:r>
            <a:r>
              <a:rPr lang="en-US" u="sng" dirty="0"/>
              <a:t>not</a:t>
            </a:r>
            <a:r>
              <a:rPr lang="en-US" dirty="0"/>
              <a:t> “discover facts known or opinions held” by a non-testifying expert. </a:t>
            </a:r>
          </a:p>
          <a:p>
            <a:pPr lvl="1"/>
            <a:r>
              <a:rPr lang="en-US" dirty="0"/>
              <a:t>But the rule is silent on whether the “identity” of the non-testifying expert is also outside the bounds of discovery. </a:t>
            </a:r>
          </a:p>
        </p:txBody>
      </p:sp>
    </p:spTree>
    <p:extLst>
      <p:ext uri="{BB962C8B-B14F-4D97-AF65-F5344CB8AC3E}">
        <p14:creationId xmlns:p14="http://schemas.microsoft.com/office/powerpoint/2010/main" val="54105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altLang="en-US" i="1" dirty="0"/>
              <a:t>Ager v. Jane C. Stormont Hospital and Training School for Nurses</a:t>
            </a:r>
            <a:endParaRPr lang="en-US" i="1" dirty="0"/>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The Tenth Circuit has held that the </a:t>
            </a:r>
            <a:r>
              <a:rPr lang="en-US" u="sng" dirty="0"/>
              <a:t>identity</a:t>
            </a:r>
            <a:r>
              <a:rPr lang="en-US" dirty="0"/>
              <a:t> of a specially retained expert who is </a:t>
            </a:r>
            <a:r>
              <a:rPr lang="en-US" u="sng" dirty="0"/>
              <a:t>not</a:t>
            </a:r>
            <a:r>
              <a:rPr lang="en-US" dirty="0"/>
              <a:t> expected to testify at trial is </a:t>
            </a:r>
            <a:r>
              <a:rPr lang="en-US" u="sng" dirty="0"/>
              <a:t>not discoverable</a:t>
            </a:r>
            <a:r>
              <a:rPr lang="en-US" dirty="0"/>
              <a:t> “except as provided in Rule 35(b) ** </a:t>
            </a:r>
          </a:p>
          <a:p>
            <a:pPr marL="228595" lvl="1" indent="0">
              <a:buNone/>
            </a:pPr>
            <a:r>
              <a:rPr lang="en-US" sz="1800" dirty="0"/>
              <a:t>or upon a showing of </a:t>
            </a:r>
            <a:r>
              <a:rPr lang="en-US" sz="1800" u="sng" dirty="0"/>
              <a:t>exceptional circumstances</a:t>
            </a:r>
            <a:r>
              <a:rPr lang="en-US" sz="1800" dirty="0"/>
              <a:t>.” </a:t>
            </a:r>
          </a:p>
          <a:p>
            <a:r>
              <a:rPr lang="en-US" altLang="en-US" i="1" u="sng" dirty="0"/>
              <a:t>Ager v. Jane C. Stormont Hospital and Training School for Nurses</a:t>
            </a:r>
            <a:r>
              <a:rPr lang="en-US" altLang="en-US" dirty="0"/>
              <a:t>, 622 F.2d 496, 503 (10th Cir. 1980)</a:t>
            </a:r>
            <a:endParaRPr lang="en-US" dirty="0"/>
          </a:p>
          <a:p>
            <a:pPr lvl="1"/>
            <a:r>
              <a:rPr lang="en-US" dirty="0"/>
              <a:t>**  Rule 35. Physical and Mental Examinations.  35(b) deals with report of a physical or mental examination of a person by a suitably licensed or certified examiner</a:t>
            </a:r>
          </a:p>
        </p:txBody>
      </p:sp>
    </p:spTree>
    <p:extLst>
      <p:ext uri="{BB962C8B-B14F-4D97-AF65-F5344CB8AC3E}">
        <p14:creationId xmlns:p14="http://schemas.microsoft.com/office/powerpoint/2010/main" val="2060929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7788" y="431800"/>
            <a:ext cx="6448425" cy="1023938"/>
          </a:xfrm>
        </p:spPr>
        <p:txBody>
          <a:bodyPr>
            <a:normAutofit fontScale="90000"/>
          </a:bodyPr>
          <a:lstStyle/>
          <a:p>
            <a:pPr algn="ctr"/>
            <a:r>
              <a:rPr lang="en-US" sz="3300" b="1" i="1" dirty="0">
                <a:solidFill>
                  <a:schemeClr val="accent1"/>
                </a:solidFill>
              </a:rPr>
              <a:t>Identity - </a:t>
            </a:r>
            <a:br>
              <a:rPr lang="en-US" sz="3300" b="1" i="1" dirty="0">
                <a:solidFill>
                  <a:schemeClr val="accent1"/>
                </a:solidFill>
              </a:rPr>
            </a:br>
            <a:r>
              <a:rPr lang="en-US" sz="3300" b="1" i="1" dirty="0">
                <a:solidFill>
                  <a:schemeClr val="accent1"/>
                </a:solidFill>
              </a:rPr>
              <a:t>Exceptional Circumstances</a:t>
            </a:r>
            <a:endParaRPr lang="en-US" sz="3300" dirty="0">
              <a:solidFill>
                <a:schemeClr val="accent1"/>
              </a:solidFill>
            </a:endParaRPr>
          </a:p>
        </p:txBody>
      </p:sp>
      <p:sp>
        <p:nvSpPr>
          <p:cNvPr id="3" name="Content Placeholder 2"/>
          <p:cNvSpPr>
            <a:spLocks noGrp="1"/>
          </p:cNvSpPr>
          <p:nvPr>
            <p:ph idx="4294967295"/>
          </p:nvPr>
        </p:nvSpPr>
        <p:spPr>
          <a:xfrm>
            <a:off x="1347788" y="1390650"/>
            <a:ext cx="6448425" cy="3140075"/>
          </a:xfrm>
        </p:spPr>
        <p:txBody>
          <a:bodyPr>
            <a:normAutofit lnSpcReduction="10000"/>
          </a:bodyPr>
          <a:lstStyle/>
          <a:p>
            <a:pPr marL="0" indent="0" algn="ctr">
              <a:buNone/>
            </a:pPr>
            <a:endParaRPr lang="en-US" dirty="0"/>
          </a:p>
          <a:p>
            <a:pPr marL="0" indent="0" algn="ctr">
              <a:buNone/>
            </a:pPr>
            <a:r>
              <a:rPr lang="en-US" sz="2700" b="1" i="1" dirty="0">
                <a:solidFill>
                  <a:srgbClr val="097DBB"/>
                </a:solidFill>
              </a:rPr>
              <a:t>Thus, the focus of the cases is typically on </a:t>
            </a:r>
          </a:p>
          <a:p>
            <a:pPr marL="0" indent="0" algn="ctr">
              <a:buNone/>
            </a:pPr>
            <a:r>
              <a:rPr lang="en-US" sz="2700" b="1" i="1" dirty="0">
                <a:solidFill>
                  <a:srgbClr val="097DBB"/>
                </a:solidFill>
              </a:rPr>
              <a:t>whether there are </a:t>
            </a:r>
          </a:p>
          <a:p>
            <a:pPr marL="0" indent="0" algn="ctr">
              <a:buNone/>
            </a:pPr>
            <a:r>
              <a:rPr lang="en-US" sz="2700" b="1" i="1" u="sng" dirty="0">
                <a:solidFill>
                  <a:srgbClr val="097DBB"/>
                </a:solidFill>
              </a:rPr>
              <a:t>exceptional circumstances</a:t>
            </a:r>
            <a:endParaRPr lang="en-US" sz="2700" b="1" i="1" dirty="0">
              <a:solidFill>
                <a:srgbClr val="097DBB"/>
              </a:solidFill>
            </a:endParaRPr>
          </a:p>
          <a:p>
            <a:pPr marL="0" indent="0" algn="ctr">
              <a:buNone/>
            </a:pPr>
            <a:r>
              <a:rPr lang="en-US" sz="2700" dirty="0">
                <a:solidFill>
                  <a:srgbClr val="0070C0"/>
                </a:solidFill>
              </a:rPr>
              <a:t> </a:t>
            </a:r>
          </a:p>
        </p:txBody>
      </p:sp>
    </p:spTree>
    <p:extLst>
      <p:ext uri="{BB962C8B-B14F-4D97-AF65-F5344CB8AC3E}">
        <p14:creationId xmlns:p14="http://schemas.microsoft.com/office/powerpoint/2010/main" val="367376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Identity, Generally</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Split of opinions across jurisdictions as to whether a consultant’s identity needs to be disclosed. </a:t>
            </a:r>
          </a:p>
          <a:p>
            <a:pPr lvl="1"/>
            <a:r>
              <a:rPr lang="en-US" dirty="0"/>
              <a:t>Rule 26 is silent on this issue, and no other rule addresses the disclosure directly. </a:t>
            </a:r>
          </a:p>
          <a:p>
            <a:r>
              <a:rPr lang="en-US" dirty="0"/>
              <a:t>Some courts have read Rule 26’s discovery limitations to cover the identity of consultants, while others have not.</a:t>
            </a:r>
          </a:p>
        </p:txBody>
      </p:sp>
    </p:spTree>
    <p:extLst>
      <p:ext uri="{BB962C8B-B14F-4D97-AF65-F5344CB8AC3E}">
        <p14:creationId xmlns:p14="http://schemas.microsoft.com/office/powerpoint/2010/main" val="1127834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Identity, Generally</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Court held that a non-testifying expert’s identity is protected from disclosure, absent exceptional circumstances. </a:t>
            </a:r>
          </a:p>
          <a:p>
            <a:pPr lvl="1"/>
            <a:r>
              <a:rPr lang="en-US" dirty="0"/>
              <a:t>The Court cited other cases both in and outside its district that have held the same opinion. </a:t>
            </a:r>
          </a:p>
          <a:p>
            <a:pPr lvl="1"/>
            <a:r>
              <a:rPr lang="en-US" i="1" u="sng" dirty="0" err="1"/>
              <a:t>Liverperson</a:t>
            </a:r>
            <a:r>
              <a:rPr lang="en-US" i="1" u="sng" dirty="0"/>
              <a:t>, Inc. v. 24/7 Customer, Inc.</a:t>
            </a:r>
            <a:r>
              <a:rPr lang="en-US" u="sng" dirty="0"/>
              <a:t>,</a:t>
            </a:r>
            <a:r>
              <a:rPr lang="en-US" dirty="0"/>
              <a:t> No. 14 </a:t>
            </a:r>
            <a:r>
              <a:rPr lang="en-US" dirty="0" err="1"/>
              <a:t>Civ</a:t>
            </a:r>
            <a:r>
              <a:rPr lang="en-US" dirty="0"/>
              <a:t> 1559 (S.D.N.Y July 29, 2015)</a:t>
            </a:r>
          </a:p>
          <a:p>
            <a:endParaRPr lang="en-US" dirty="0"/>
          </a:p>
        </p:txBody>
      </p:sp>
    </p:spTree>
    <p:extLst>
      <p:ext uri="{BB962C8B-B14F-4D97-AF65-F5344CB8AC3E}">
        <p14:creationId xmlns:p14="http://schemas.microsoft.com/office/powerpoint/2010/main" val="270616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Identity, Generally</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Discovery of the identity of an informal consulting expert precluded. </a:t>
            </a:r>
          </a:p>
          <a:p>
            <a:pPr lvl="1"/>
            <a:r>
              <a:rPr lang="en-US" i="1" u="sng" dirty="0"/>
              <a:t>Williams v. Bridgeport Music, Inc.,</a:t>
            </a:r>
            <a:r>
              <a:rPr lang="en-US" dirty="0"/>
              <a:t> 300 F.R.D. 120, 122 (S.D.N.Y. 2014). </a:t>
            </a:r>
          </a:p>
          <a:p>
            <a:r>
              <a:rPr lang="en-US" dirty="0"/>
              <a:t>Same -- noting that the privilege could nonetheless be waived if the party asserts claims or defenses that put the consultant’s work product “at issue.”  </a:t>
            </a:r>
          </a:p>
          <a:p>
            <a:pPr lvl="1"/>
            <a:r>
              <a:rPr lang="en-US" i="1" u="sng" dirty="0"/>
              <a:t>Dover v. British Airways</a:t>
            </a:r>
            <a:r>
              <a:rPr lang="en-US" dirty="0"/>
              <a:t>, PLC (UK), 2014 WL 4065084, at *1 (E.D.N.Y. Aug. 15, 2014) aff’d, 2014 WL 5090021 (E.D.N.Y. Oct. 9, 2014).</a:t>
            </a:r>
          </a:p>
        </p:txBody>
      </p:sp>
    </p:spTree>
    <p:extLst>
      <p:ext uri="{BB962C8B-B14F-4D97-AF65-F5344CB8AC3E}">
        <p14:creationId xmlns:p14="http://schemas.microsoft.com/office/powerpoint/2010/main" val="380737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21E1-DEEE-BE0A-A9D4-3887E822379B}"/>
              </a:ext>
            </a:extLst>
          </p:cNvPr>
          <p:cNvSpPr>
            <a:spLocks noGrp="1"/>
          </p:cNvSpPr>
          <p:nvPr>
            <p:ph type="title" idx="4294967295"/>
          </p:nvPr>
        </p:nvSpPr>
        <p:spPr>
          <a:xfrm>
            <a:off x="1348581" y="966652"/>
            <a:ext cx="6446838" cy="3116263"/>
          </a:xfrm>
        </p:spPr>
        <p:txBody>
          <a:bodyPr>
            <a:normAutofit fontScale="90000"/>
          </a:bodyPr>
          <a:lstStyle/>
          <a:p>
            <a:pPr algn="ctr"/>
            <a:br>
              <a:rPr lang="en-US" b="1" i="1" dirty="0">
                <a:solidFill>
                  <a:schemeClr val="tx1"/>
                </a:solidFill>
              </a:rPr>
            </a:br>
            <a:r>
              <a:rPr lang="en-US" sz="3675" b="1" i="1" dirty="0">
                <a:solidFill>
                  <a:schemeClr val="tx1"/>
                </a:solidFill>
              </a:rPr>
              <a:t>As Prelude to This Discussion</a:t>
            </a:r>
            <a:br>
              <a:rPr lang="en-US" sz="3675" b="1" i="1" dirty="0">
                <a:solidFill>
                  <a:schemeClr val="tx1"/>
                </a:solidFill>
              </a:rPr>
            </a:br>
            <a:br>
              <a:rPr lang="en-US" sz="3675" b="1" i="1" dirty="0">
                <a:solidFill>
                  <a:schemeClr val="tx1"/>
                </a:solidFill>
              </a:rPr>
            </a:br>
            <a:r>
              <a:rPr lang="en-US" sz="3675" b="1" i="1" dirty="0">
                <a:solidFill>
                  <a:schemeClr val="tx1"/>
                </a:solidFill>
              </a:rPr>
              <a:t>How Do Attorneys Pick the Ones to Testify? </a:t>
            </a:r>
            <a:br>
              <a:rPr lang="en-US" sz="3675" b="1" i="1" dirty="0">
                <a:solidFill>
                  <a:schemeClr val="tx1"/>
                </a:solidFill>
              </a:rPr>
            </a:br>
            <a:r>
              <a:rPr lang="en-US" sz="3675" b="1" i="1" dirty="0">
                <a:solidFill>
                  <a:schemeClr val="tx1"/>
                </a:solidFill>
              </a:rPr>
              <a:t> </a:t>
            </a:r>
          </a:p>
        </p:txBody>
      </p:sp>
    </p:spTree>
    <p:extLst>
      <p:ext uri="{BB962C8B-B14F-4D97-AF65-F5344CB8AC3E}">
        <p14:creationId xmlns:p14="http://schemas.microsoft.com/office/powerpoint/2010/main" val="136088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Tenth Circuit</a:t>
            </a:r>
            <a:br>
              <a:rPr lang="en-US" dirty="0"/>
            </a:br>
            <a:r>
              <a:rPr lang="en-US" i="1" u="sng" dirty="0"/>
              <a:t>Ager v. Jane C. Stormont Hospital</a:t>
            </a:r>
          </a:p>
        </p:txBody>
      </p:sp>
      <p:sp>
        <p:nvSpPr>
          <p:cNvPr id="3" name="Content Placeholder 2"/>
          <p:cNvSpPr>
            <a:spLocks noGrp="1"/>
          </p:cNvSpPr>
          <p:nvPr>
            <p:ph sz="quarter" idx="10"/>
          </p:nvPr>
        </p:nvSpPr>
        <p:spPr>
          <a:xfrm>
            <a:off x="457200" y="1351026"/>
            <a:ext cx="8229600" cy="3243834"/>
          </a:xfrm>
        </p:spPr>
        <p:txBody>
          <a:bodyPr/>
          <a:lstStyle/>
          <a:p>
            <a:r>
              <a:rPr lang="en-US" dirty="0"/>
              <a:t>In </a:t>
            </a:r>
            <a:r>
              <a:rPr lang="en-US" i="1" dirty="0"/>
              <a:t>Ager v. Jane C. Stormont Hospital and Training School for Nurses</a:t>
            </a:r>
            <a:r>
              <a:rPr lang="en-US" dirty="0"/>
              <a:t>, 622 F.2d 496, 500-01 (10th Cir. 1980), the Tenth Circuit held that the Rule’s preclusion of discovery against non-testifying experts </a:t>
            </a:r>
          </a:p>
          <a:p>
            <a:r>
              <a:rPr lang="en-US" dirty="0"/>
              <a:t>“not only encompasses information and opinions developed in anticipation of litigation, </a:t>
            </a:r>
          </a:p>
          <a:p>
            <a:r>
              <a:rPr lang="en-US" dirty="0"/>
              <a:t>“but also insulates discovery of the identity and other collateral information concerning experts consulted informally.”</a:t>
            </a:r>
          </a:p>
          <a:p>
            <a:endParaRPr lang="en-US" dirty="0"/>
          </a:p>
        </p:txBody>
      </p:sp>
    </p:spTree>
    <p:extLst>
      <p:ext uri="{BB962C8B-B14F-4D97-AF65-F5344CB8AC3E}">
        <p14:creationId xmlns:p14="http://schemas.microsoft.com/office/powerpoint/2010/main" val="678965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i="1" u="sng" dirty="0" err="1"/>
              <a:t>Baki</a:t>
            </a:r>
            <a:r>
              <a:rPr lang="en-US" i="1" u="sng" dirty="0"/>
              <a:t> v. B.F. Diamond Construction </a:t>
            </a:r>
            <a:br>
              <a:rPr lang="en-US" dirty="0"/>
            </a:br>
            <a:r>
              <a:rPr lang="en-US" dirty="0"/>
              <a:t>71 F.R.D. 179 (</a:t>
            </a:r>
            <a:r>
              <a:rPr lang="en-US" dirty="0" err="1"/>
              <a:t>D.Md</a:t>
            </a:r>
            <a:r>
              <a:rPr lang="en-US" dirty="0"/>
              <a:t>. 1976)</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However, not all case law protects the identity of non-testifying experts. </a:t>
            </a:r>
          </a:p>
          <a:p>
            <a:r>
              <a:rPr lang="en-US" dirty="0"/>
              <a:t>In </a:t>
            </a:r>
            <a:r>
              <a:rPr lang="en-US" i="1" u="sng" dirty="0" err="1"/>
              <a:t>Baki</a:t>
            </a:r>
            <a:r>
              <a:rPr lang="en-US" dirty="0"/>
              <a:t>, the Court held that “the identity and locations of persons having knowledge of any discoverable matter” must be supplied.</a:t>
            </a:r>
          </a:p>
          <a:p>
            <a:pPr lvl="1"/>
            <a:r>
              <a:rPr lang="en-US" dirty="0"/>
              <a:t>Citing Rule 26(b)(1), which provides the general scope of discovery.  </a:t>
            </a:r>
          </a:p>
        </p:txBody>
      </p:sp>
    </p:spTree>
    <p:extLst>
      <p:ext uri="{BB962C8B-B14F-4D97-AF65-F5344CB8AC3E}">
        <p14:creationId xmlns:p14="http://schemas.microsoft.com/office/powerpoint/2010/main" val="1990143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i="1" dirty="0" err="1"/>
              <a:t>Baki</a:t>
            </a:r>
            <a:endParaRPr lang="en-US" i="1" dirty="0"/>
          </a:p>
        </p:txBody>
      </p:sp>
      <p:sp>
        <p:nvSpPr>
          <p:cNvPr id="3" name="Content Placeholder 2"/>
          <p:cNvSpPr>
            <a:spLocks noGrp="1"/>
          </p:cNvSpPr>
          <p:nvPr>
            <p:ph sz="quarter" idx="10"/>
          </p:nvPr>
        </p:nvSpPr>
        <p:spPr>
          <a:xfrm>
            <a:off x="457200" y="1350963"/>
            <a:ext cx="8306972" cy="3243262"/>
          </a:xfrm>
        </p:spPr>
        <p:txBody>
          <a:bodyPr>
            <a:normAutofit/>
          </a:bodyPr>
          <a:lstStyle/>
          <a:p>
            <a:r>
              <a:rPr lang="en-US" dirty="0"/>
              <a:t>The Court in </a:t>
            </a:r>
            <a:r>
              <a:rPr lang="en-US" i="1" dirty="0" err="1"/>
              <a:t>Baki</a:t>
            </a:r>
            <a:r>
              <a:rPr lang="en-US" dirty="0"/>
              <a:t> explained:</a:t>
            </a:r>
          </a:p>
          <a:p>
            <a:r>
              <a:rPr lang="en-US" dirty="0"/>
              <a:t>Identifying information about non-testifying experts </a:t>
            </a:r>
          </a:p>
          <a:p>
            <a:pPr lvl="1"/>
            <a:r>
              <a:rPr lang="en-US" dirty="0"/>
              <a:t>“may be obtained through properly framed interrogatories without any special showing of exceptional circumstances”</a:t>
            </a:r>
          </a:p>
          <a:p>
            <a:r>
              <a:rPr lang="en-US" dirty="0"/>
              <a:t>UNLESS factors peculiar to the case at issue indicate that such information is </a:t>
            </a:r>
          </a:p>
          <a:p>
            <a:pPr lvl="1"/>
            <a:r>
              <a:rPr lang="en-US" dirty="0"/>
              <a:t>irrelevant, privileged, or for some other reason should not be disclosed.</a:t>
            </a:r>
          </a:p>
          <a:p>
            <a:endParaRPr lang="en-US" dirty="0"/>
          </a:p>
        </p:txBody>
      </p:sp>
    </p:spTree>
    <p:extLst>
      <p:ext uri="{BB962C8B-B14F-4D97-AF65-F5344CB8AC3E}">
        <p14:creationId xmlns:p14="http://schemas.microsoft.com/office/powerpoint/2010/main" val="2840903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lstStyle/>
          <a:p>
            <a:r>
              <a:rPr lang="en-US" i="1" dirty="0" err="1"/>
              <a:t>Baki</a:t>
            </a:r>
            <a:r>
              <a:rPr lang="en-US" dirty="0"/>
              <a:t> Followed Elsewhere</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See </a:t>
            </a:r>
            <a:r>
              <a:rPr lang="en-US" i="1" u="sng" dirty="0"/>
              <a:t>Arco Pipeline Co. v. S/S Trade Star</a:t>
            </a:r>
            <a:r>
              <a:rPr lang="en-US" dirty="0"/>
              <a:t>, 81 F.R.D. 416, 417 (E.D. Pa. 1978) (the </a:t>
            </a:r>
            <a:r>
              <a:rPr lang="en-US" dirty="0" err="1"/>
              <a:t>Baki</a:t>
            </a:r>
            <a:r>
              <a:rPr lang="en-US" dirty="0"/>
              <a:t> analysis is “the sounder view”); </a:t>
            </a:r>
          </a:p>
          <a:p>
            <a:r>
              <a:rPr lang="en-US" i="1" u="sng" dirty="0" err="1"/>
              <a:t>Threlkeld</a:t>
            </a:r>
            <a:r>
              <a:rPr lang="en-US" i="1" u="sng" dirty="0"/>
              <a:t> v. Haskins Law Finn</a:t>
            </a:r>
            <a:r>
              <a:rPr lang="en-US" dirty="0"/>
              <a:t>, 1990 WL 124876 at *1 (</a:t>
            </a:r>
            <a:r>
              <a:rPr lang="en-US" dirty="0" err="1"/>
              <a:t>E.D.La</a:t>
            </a:r>
            <a:r>
              <a:rPr lang="en-US" dirty="0"/>
              <a:t>. Aug.21, 1990) (summarily rejecting Ager); </a:t>
            </a:r>
          </a:p>
          <a:p>
            <a:r>
              <a:rPr lang="en-US" i="1" u="sng" dirty="0" err="1"/>
              <a:t>Lesclard</a:t>
            </a:r>
            <a:r>
              <a:rPr lang="en-US" i="1" u="sng" dirty="0"/>
              <a:t> v. Babcock &amp; Wilcox</a:t>
            </a:r>
            <a:r>
              <a:rPr lang="en-US" dirty="0"/>
              <a:t>, 1990 WL 124297 at *1 (</a:t>
            </a:r>
            <a:r>
              <a:rPr lang="en-US" dirty="0" err="1"/>
              <a:t>E.D.La</a:t>
            </a:r>
            <a:r>
              <a:rPr lang="en-US" dirty="0"/>
              <a:t>. Aug. 9, 1990) (finding </a:t>
            </a:r>
            <a:r>
              <a:rPr lang="en-US" dirty="0" err="1"/>
              <a:t>Baki</a:t>
            </a:r>
            <a:r>
              <a:rPr lang="en-US" dirty="0"/>
              <a:t> persuasive and noting that “the only reason either side could have for objecting to such a simple discovery obligation is a desire to thwart the full and candid discovery”).</a:t>
            </a:r>
          </a:p>
        </p:txBody>
      </p:sp>
    </p:spTree>
    <p:extLst>
      <p:ext uri="{BB962C8B-B14F-4D97-AF65-F5344CB8AC3E}">
        <p14:creationId xmlns:p14="http://schemas.microsoft.com/office/powerpoint/2010/main" val="2330872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3"/>
            <a:ext cx="7913077" cy="630237"/>
          </a:xfrm>
        </p:spPr>
        <p:txBody>
          <a:bodyPr>
            <a:noAutofit/>
          </a:bodyPr>
          <a:lstStyle/>
          <a:p>
            <a:r>
              <a:rPr lang="en-US" altLang="en-US" sz="2800" i="1" dirty="0"/>
              <a:t>In re Welding Fumes Products Liability Litigation </a:t>
            </a:r>
            <a:br>
              <a:rPr lang="en-US" altLang="en-US" sz="2800" dirty="0"/>
            </a:br>
            <a:r>
              <a:rPr lang="en-US" altLang="en-US" sz="2000" dirty="0"/>
              <a:t>534 F. Supp.2d 761, 767-68 (N.D. Ohio 2008)</a:t>
            </a:r>
            <a:endParaRPr lang="en-US" sz="2000" dirty="0"/>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The Court reviews the split in authority regarding the scope of protection offered in Rule 26(b)(4)(D)).  </a:t>
            </a:r>
          </a:p>
          <a:p>
            <a:pPr lvl="1"/>
            <a:r>
              <a:rPr lang="en-US" dirty="0"/>
              <a:t>And then concludes: </a:t>
            </a:r>
          </a:p>
          <a:p>
            <a:pPr lvl="2"/>
            <a:r>
              <a:rPr lang="en-US" dirty="0"/>
              <a:t>“Ultimately, the Court need </a:t>
            </a:r>
            <a:r>
              <a:rPr lang="en-US" u="sng" dirty="0"/>
              <a:t>not</a:t>
            </a:r>
            <a:r>
              <a:rPr lang="en-US" dirty="0"/>
              <a:t> decide whether the rule set out in </a:t>
            </a:r>
            <a:r>
              <a:rPr lang="en-US" i="1" dirty="0" err="1"/>
              <a:t>Baki</a:t>
            </a:r>
            <a:r>
              <a:rPr lang="en-US" dirty="0"/>
              <a:t> or in </a:t>
            </a:r>
            <a:r>
              <a:rPr lang="en-US" i="1" dirty="0"/>
              <a:t>Ager</a:t>
            </a:r>
            <a:r>
              <a:rPr lang="en-US" dirty="0"/>
              <a:t> should control in this case, though it finds the rationale of the </a:t>
            </a:r>
            <a:r>
              <a:rPr lang="en-US" u="sng" dirty="0"/>
              <a:t>former</a:t>
            </a:r>
            <a:r>
              <a:rPr lang="en-US" dirty="0"/>
              <a:t> to have greater general appeal. </a:t>
            </a:r>
          </a:p>
          <a:p>
            <a:pPr lvl="2"/>
            <a:r>
              <a:rPr lang="en-US" dirty="0"/>
              <a:t>“In this instance, the Court easily concludes, as it did when it first addressed this issue on the record, that, even if the rule announced in </a:t>
            </a:r>
            <a:r>
              <a:rPr lang="en-US" i="1" dirty="0"/>
              <a:t>Ager</a:t>
            </a:r>
            <a:r>
              <a:rPr lang="en-US" dirty="0"/>
              <a:t> adheres, </a:t>
            </a:r>
            <a:r>
              <a:rPr lang="en-US" u="sng" dirty="0"/>
              <a:t>exceptional circumstances exist</a:t>
            </a:r>
            <a:r>
              <a:rPr lang="en-US" dirty="0"/>
              <a:t> in this case … .”</a:t>
            </a:r>
          </a:p>
        </p:txBody>
      </p:sp>
    </p:spTree>
    <p:extLst>
      <p:ext uri="{BB962C8B-B14F-4D97-AF65-F5344CB8AC3E}">
        <p14:creationId xmlns:p14="http://schemas.microsoft.com/office/powerpoint/2010/main" val="4044427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Exceptional Circumstances</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“Exceptional circumstances” have been shown where: </a:t>
            </a:r>
          </a:p>
          <a:p>
            <a:r>
              <a:rPr lang="en-US" dirty="0"/>
              <a:t>(1) evidence has deteriorated or been destroyed after the party’s non-testifying expert observed it but before the opposing party’s expert had an opportunity to observe the evidence, see </a:t>
            </a:r>
            <a:r>
              <a:rPr lang="en-US" i="1" u="sng" dirty="0"/>
              <a:t>Spearman Indus., Inc. v. St. Paul Fire &amp; Marine Ins. Co.,</a:t>
            </a:r>
            <a:r>
              <a:rPr lang="en-US" dirty="0"/>
              <a:t> 128 F. Supp. 2d 1148, 1152 (N.D. Ill. 2001); </a:t>
            </a:r>
          </a:p>
          <a:p>
            <a:r>
              <a:rPr lang="en-US" dirty="0"/>
              <a:t>(2) where there are no other available experts in the field, see </a:t>
            </a:r>
            <a:r>
              <a:rPr lang="en-US" i="1" dirty="0"/>
              <a:t>id.</a:t>
            </a:r>
            <a:r>
              <a:rPr lang="en-US" dirty="0"/>
              <a:t>; </a:t>
            </a:r>
          </a:p>
        </p:txBody>
      </p:sp>
    </p:spTree>
    <p:extLst>
      <p:ext uri="{BB962C8B-B14F-4D97-AF65-F5344CB8AC3E}">
        <p14:creationId xmlns:p14="http://schemas.microsoft.com/office/powerpoint/2010/main" val="3098609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Exceptional Circumstances</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(3) where the testifying expert relied on the non-testifying expert’s work as the basis for the testifying expert’s work, see </a:t>
            </a:r>
            <a:r>
              <a:rPr lang="en-US" i="1" u="sng" dirty="0"/>
              <a:t>Long-Term Capital Holdings LP v. U.S.,</a:t>
            </a:r>
            <a:r>
              <a:rPr lang="en-US" dirty="0"/>
              <a:t> 2003 WL 21269586, at 2 (D. Conn. 2003); </a:t>
            </a:r>
          </a:p>
          <a:p>
            <a:r>
              <a:rPr lang="en-US" dirty="0"/>
              <a:t>(4) where there is substantial collaboration between the testifying expert and a non-testifying expert, see id. at 2- 4 (ordering deposition of non-testifying expert where there was “seamless collaboration” between the testifying expert and the non-testifying expert); and </a:t>
            </a:r>
          </a:p>
          <a:p>
            <a:r>
              <a:rPr lang="en-US" dirty="0"/>
              <a:t>(5) where “it is possible to replicate expert discovery on a contested issue, but the costs would be judicially prohibitive.” Id. at 2. </a:t>
            </a:r>
          </a:p>
          <a:p>
            <a:endParaRPr lang="en-US" dirty="0"/>
          </a:p>
          <a:p>
            <a:endParaRPr lang="en-US" dirty="0"/>
          </a:p>
        </p:txBody>
      </p:sp>
    </p:spTree>
    <p:extLst>
      <p:ext uri="{BB962C8B-B14F-4D97-AF65-F5344CB8AC3E}">
        <p14:creationId xmlns:p14="http://schemas.microsoft.com/office/powerpoint/2010/main" val="2282787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664368"/>
            <a:ext cx="6446838" cy="3814763"/>
          </a:xfrm>
        </p:spPr>
        <p:txBody>
          <a:bodyPr>
            <a:noAutofit/>
          </a:bodyPr>
          <a:lstStyle/>
          <a:p>
            <a:pPr algn="ctr"/>
            <a:r>
              <a:rPr lang="en-US" sz="4950" b="1" i="1" dirty="0">
                <a:solidFill>
                  <a:schemeClr val="accent1"/>
                </a:solidFill>
              </a:rPr>
              <a:t>Shifting Gears </a:t>
            </a:r>
            <a:br>
              <a:rPr lang="en-US" sz="3600" b="1" i="1" dirty="0">
                <a:solidFill>
                  <a:schemeClr val="accent1"/>
                </a:solidFill>
              </a:rPr>
            </a:br>
            <a:br>
              <a:rPr lang="en-US" sz="3600" b="1" i="1" dirty="0">
                <a:solidFill>
                  <a:schemeClr val="accent1"/>
                </a:solidFill>
              </a:rPr>
            </a:br>
            <a:r>
              <a:rPr lang="en-US" sz="3000" b="1" i="1" dirty="0">
                <a:solidFill>
                  <a:schemeClr val="accent1"/>
                </a:solidFill>
              </a:rPr>
              <a:t>Back To </a:t>
            </a:r>
            <a:br>
              <a:rPr lang="en-US" sz="3000" b="1" i="1" dirty="0">
                <a:solidFill>
                  <a:schemeClr val="accent1"/>
                </a:solidFill>
              </a:rPr>
            </a:br>
            <a:r>
              <a:rPr lang="en-US" sz="3000" b="1" i="1" dirty="0">
                <a:solidFill>
                  <a:schemeClr val="accent1"/>
                </a:solidFill>
              </a:rPr>
              <a:t>The Emergency</a:t>
            </a:r>
            <a:br>
              <a:rPr lang="en-US" sz="3000" b="1" i="1" dirty="0">
                <a:solidFill>
                  <a:schemeClr val="accent1"/>
                </a:solidFill>
              </a:rPr>
            </a:br>
            <a:br>
              <a:rPr lang="en-US" sz="3000" b="1" i="1" dirty="0">
                <a:solidFill>
                  <a:schemeClr val="accent1"/>
                </a:solidFill>
              </a:rPr>
            </a:br>
            <a:r>
              <a:rPr lang="en-US" sz="3000" b="1" i="1" dirty="0">
                <a:solidFill>
                  <a:schemeClr val="accent1"/>
                </a:solidFill>
              </a:rPr>
              <a:t>Plan B</a:t>
            </a:r>
          </a:p>
        </p:txBody>
      </p:sp>
    </p:spTree>
    <p:extLst>
      <p:ext uri="{BB962C8B-B14F-4D97-AF65-F5344CB8AC3E}">
        <p14:creationId xmlns:p14="http://schemas.microsoft.com/office/powerpoint/2010/main" val="59658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The Emergency Plan B</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Originally designated expert is </a:t>
            </a:r>
            <a:r>
              <a:rPr lang="en-US" u="sng" dirty="0"/>
              <a:t>not</a:t>
            </a:r>
            <a:r>
              <a:rPr lang="en-US" dirty="0"/>
              <a:t> available at trial </a:t>
            </a:r>
          </a:p>
          <a:p>
            <a:pPr lvl="1"/>
            <a:r>
              <a:rPr lang="en-US" dirty="0"/>
              <a:t>Or the former non-testifying expert has to be brought in to testify for whatever reason  </a:t>
            </a:r>
          </a:p>
          <a:p>
            <a:r>
              <a:rPr lang="en-US" dirty="0"/>
              <a:t>Generally, a non-testifying consultant’s work product need </a:t>
            </a:r>
            <a:r>
              <a:rPr lang="en-US" u="sng" dirty="0"/>
              <a:t>not</a:t>
            </a:r>
            <a:r>
              <a:rPr lang="en-US" dirty="0"/>
              <a:t> be disclosed to opposing counsel </a:t>
            </a:r>
          </a:p>
          <a:p>
            <a:pPr lvl="1"/>
            <a:r>
              <a:rPr lang="en-US" dirty="0"/>
              <a:t>Rule 26(b)(4)(D)(ii)</a:t>
            </a:r>
          </a:p>
        </p:txBody>
      </p:sp>
    </p:spTree>
    <p:extLst>
      <p:ext uri="{BB962C8B-B14F-4D97-AF65-F5344CB8AC3E}">
        <p14:creationId xmlns:p14="http://schemas.microsoft.com/office/powerpoint/2010/main" val="18097842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718234"/>
            <a:ext cx="6446838" cy="715963"/>
          </a:xfrm>
        </p:spPr>
        <p:txBody>
          <a:bodyPr>
            <a:noAutofit/>
          </a:bodyPr>
          <a:lstStyle/>
          <a:p>
            <a:pPr algn="ctr"/>
            <a:r>
              <a:rPr lang="en-US" sz="3600" b="1" i="1" dirty="0">
                <a:solidFill>
                  <a:srgbClr val="097DBB"/>
                </a:solidFill>
              </a:rPr>
              <a:t>The Emergency</a:t>
            </a:r>
            <a:br>
              <a:rPr lang="en-US" sz="3600" b="1" i="1" dirty="0">
                <a:solidFill>
                  <a:srgbClr val="097DBB"/>
                </a:solidFill>
              </a:rPr>
            </a:br>
            <a:endParaRPr lang="en-US" sz="3600" dirty="0">
              <a:solidFill>
                <a:srgbClr val="097DBB"/>
              </a:solidFill>
            </a:endParaRPr>
          </a:p>
        </p:txBody>
      </p:sp>
      <p:sp>
        <p:nvSpPr>
          <p:cNvPr id="3" name="Content Placeholder 2"/>
          <p:cNvSpPr>
            <a:spLocks noGrp="1"/>
          </p:cNvSpPr>
          <p:nvPr>
            <p:ph idx="4294967295"/>
          </p:nvPr>
        </p:nvSpPr>
        <p:spPr>
          <a:xfrm>
            <a:off x="1348581" y="969963"/>
            <a:ext cx="6446838" cy="3957637"/>
          </a:xfrm>
        </p:spPr>
        <p:txBody>
          <a:bodyPr>
            <a:normAutofit/>
          </a:bodyPr>
          <a:lstStyle/>
          <a:p>
            <a:pPr marL="0" indent="0" algn="ctr">
              <a:buNone/>
            </a:pPr>
            <a:endParaRPr lang="en-US" sz="3000" b="1" i="1" dirty="0"/>
          </a:p>
          <a:p>
            <a:pPr marL="0" indent="0" algn="ctr">
              <a:buNone/>
            </a:pPr>
            <a:r>
              <a:rPr lang="en-US" sz="3000" b="1" i="1" dirty="0">
                <a:solidFill>
                  <a:srgbClr val="C00000"/>
                </a:solidFill>
              </a:rPr>
              <a:t>If the former non-testifier gets to the witness stand,</a:t>
            </a:r>
          </a:p>
          <a:p>
            <a:pPr marL="0" indent="0" algn="ctr">
              <a:buNone/>
            </a:pPr>
            <a:r>
              <a:rPr lang="en-US" sz="3000" b="1" i="1" dirty="0">
                <a:solidFill>
                  <a:srgbClr val="C00000"/>
                </a:solidFill>
              </a:rPr>
              <a:t>Everything they used to </a:t>
            </a:r>
          </a:p>
          <a:p>
            <a:pPr marL="0" indent="0" algn="ctr">
              <a:buNone/>
            </a:pPr>
            <a:r>
              <a:rPr lang="en-US" sz="3000" b="1" i="1" dirty="0">
                <a:solidFill>
                  <a:srgbClr val="C00000"/>
                </a:solidFill>
              </a:rPr>
              <a:t>form their opinions is discoverable</a:t>
            </a:r>
            <a:endParaRPr lang="en-US" dirty="0">
              <a:solidFill>
                <a:srgbClr val="C00000"/>
              </a:solidFill>
            </a:endParaRPr>
          </a:p>
        </p:txBody>
      </p:sp>
    </p:spTree>
    <p:extLst>
      <p:ext uri="{BB962C8B-B14F-4D97-AF65-F5344CB8AC3E}">
        <p14:creationId xmlns:p14="http://schemas.microsoft.com/office/powerpoint/2010/main" val="338709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Ability to Testify?</a:t>
            </a:r>
            <a:br>
              <a:rPr lang="en-US" dirty="0"/>
            </a:br>
            <a:r>
              <a:rPr lang="en-US" sz="2400" dirty="0"/>
              <a:t>Meaning – Will They be Persuasive?</a:t>
            </a:r>
            <a:endParaRPr lang="en-US" dirty="0"/>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Professional?</a:t>
            </a:r>
          </a:p>
          <a:p>
            <a:pPr lvl="1"/>
            <a:r>
              <a:rPr lang="en-US" dirty="0"/>
              <a:t>Clear Communicator?</a:t>
            </a:r>
          </a:p>
          <a:p>
            <a:r>
              <a:rPr lang="en-US" dirty="0"/>
              <a:t>Appealing to the judge and jury?</a:t>
            </a:r>
          </a:p>
          <a:p>
            <a:pPr lvl="1"/>
            <a:r>
              <a:rPr lang="en-US" dirty="0"/>
              <a:t>“Balanced” testimonial history in court?  </a:t>
            </a:r>
          </a:p>
          <a:p>
            <a:pPr lvl="2"/>
            <a:r>
              <a:rPr lang="en-US" dirty="0"/>
              <a:t>Testifying for plaintiffs and defendants?</a:t>
            </a:r>
          </a:p>
          <a:p>
            <a:r>
              <a:rPr lang="en-US" dirty="0"/>
              <a:t>Are They Only A Gun for Hire?</a:t>
            </a:r>
          </a:p>
        </p:txBody>
      </p:sp>
    </p:spTree>
    <p:extLst>
      <p:ext uri="{BB962C8B-B14F-4D97-AF65-F5344CB8AC3E}">
        <p14:creationId xmlns:p14="http://schemas.microsoft.com/office/powerpoint/2010/main" val="27556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Federal Rule of Civil Procedure 26(b)(4)(B),(C)</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(4) Trial Preparation: Experts.  . . . </a:t>
            </a:r>
          </a:p>
          <a:p>
            <a:pPr lvl="1"/>
            <a:r>
              <a:rPr lang="en-US" dirty="0"/>
              <a:t>(B) Trial-Preparation Protection for Draft Reports or Disclosures.  </a:t>
            </a:r>
          </a:p>
          <a:p>
            <a:pPr lvl="2"/>
            <a:r>
              <a:rPr lang="en-US" dirty="0"/>
              <a:t>Rules 26(b)(3)(A) and (B) protect drafts of any report or disclosure required under Rule 26(a)(2), regardless of the form in which the draft is recorded. </a:t>
            </a:r>
          </a:p>
          <a:p>
            <a:pPr lvl="1"/>
            <a:r>
              <a:rPr lang="en-US" dirty="0"/>
              <a:t>(C) Trial-Preparation Protection for Communications Between a Party’s Attorney and Expert Witnesses. </a:t>
            </a:r>
          </a:p>
          <a:p>
            <a:pPr lvl="2"/>
            <a:r>
              <a:rPr lang="en-US" dirty="0"/>
              <a:t>Rules 26(b)(3)(A) and (B) protect communications between the party’s attorney and any witness required to provide a report under Rule 26(a)(2)(B), regardless of the form of the communications, </a:t>
            </a:r>
          </a:p>
          <a:p>
            <a:pPr lvl="2"/>
            <a:r>
              <a:rPr lang="en-US" dirty="0"/>
              <a:t>except to the extent that the communications: </a:t>
            </a:r>
          </a:p>
        </p:txBody>
      </p:sp>
    </p:spTree>
    <p:extLst>
      <p:ext uri="{BB962C8B-B14F-4D97-AF65-F5344CB8AC3E}">
        <p14:creationId xmlns:p14="http://schemas.microsoft.com/office/powerpoint/2010/main" val="3638120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Federal Rule of Civil Procedure</a:t>
            </a:r>
            <a:br>
              <a:rPr lang="en-US" dirty="0"/>
            </a:br>
            <a:r>
              <a:rPr lang="en-US" dirty="0"/>
              <a:t>26(b)(4)(B),(C)</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(i) relate to compensation for the expert’s study or testimony; </a:t>
            </a:r>
          </a:p>
          <a:p>
            <a:r>
              <a:rPr lang="en-US" dirty="0"/>
              <a:t>(ii) identify facts or data that the party’s attorney provided and that the expert considered in forming the opinions to be expressed; or </a:t>
            </a:r>
          </a:p>
          <a:p>
            <a:r>
              <a:rPr lang="en-US" dirty="0"/>
              <a:t>(iii) identify assumptions that the party’s attorney provided and that the expert relied on in forming the opinions to be expressed. </a:t>
            </a:r>
          </a:p>
        </p:txBody>
      </p:sp>
    </p:spTree>
    <p:extLst>
      <p:ext uri="{BB962C8B-B14F-4D97-AF65-F5344CB8AC3E}">
        <p14:creationId xmlns:p14="http://schemas.microsoft.com/office/powerpoint/2010/main" val="2850551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The Emergency</a:t>
            </a:r>
          </a:p>
        </p:txBody>
      </p:sp>
      <p:sp>
        <p:nvSpPr>
          <p:cNvPr id="3" name="Content Placeholder 2"/>
          <p:cNvSpPr>
            <a:spLocks noGrp="1"/>
          </p:cNvSpPr>
          <p:nvPr>
            <p:ph sz="quarter" idx="10"/>
          </p:nvPr>
        </p:nvSpPr>
        <p:spPr>
          <a:xfrm>
            <a:off x="457200" y="1351026"/>
            <a:ext cx="8229600" cy="3243834"/>
          </a:xfrm>
        </p:spPr>
        <p:txBody>
          <a:bodyPr/>
          <a:lstStyle/>
          <a:p>
            <a:r>
              <a:rPr lang="en-US" dirty="0"/>
              <a:t>Thus, “things considered” will include: </a:t>
            </a:r>
          </a:p>
          <a:p>
            <a:pPr lvl="1"/>
            <a:r>
              <a:rPr lang="en-US" dirty="0"/>
              <a:t>Studies, reports, opinions of others, fact summaries prepared by the attorney or others, </a:t>
            </a:r>
          </a:p>
          <a:p>
            <a:pPr lvl="1"/>
            <a:r>
              <a:rPr lang="en-US" dirty="0"/>
              <a:t>Scholarly articles prepared by the expert or others, police reports, medical records, etc., etc., etc.  </a:t>
            </a:r>
          </a:p>
          <a:p>
            <a:r>
              <a:rPr lang="en-US" dirty="0"/>
              <a:t>Including information which may have been supplied to the testifying expert by the non-testifying expert.  </a:t>
            </a:r>
          </a:p>
          <a:p>
            <a:endParaRPr lang="en-US" dirty="0"/>
          </a:p>
        </p:txBody>
      </p:sp>
    </p:spTree>
    <p:extLst>
      <p:ext uri="{BB962C8B-B14F-4D97-AF65-F5344CB8AC3E}">
        <p14:creationId xmlns:p14="http://schemas.microsoft.com/office/powerpoint/2010/main" val="840301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The Emergency</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Boils down to “what” can be discovered.</a:t>
            </a:r>
          </a:p>
          <a:p>
            <a:r>
              <a:rPr lang="en-US" dirty="0"/>
              <a:t>Normally, full discovery for any materials </a:t>
            </a:r>
          </a:p>
          <a:p>
            <a:pPr lvl="1"/>
            <a:r>
              <a:rPr lang="en-US" dirty="0"/>
              <a:t>presented to, </a:t>
            </a:r>
          </a:p>
          <a:p>
            <a:pPr lvl="1"/>
            <a:r>
              <a:rPr lang="en-US" dirty="0"/>
              <a:t>reviewed by, </a:t>
            </a:r>
          </a:p>
          <a:p>
            <a:pPr lvl="1"/>
            <a:r>
              <a:rPr lang="en-US" dirty="0"/>
              <a:t>prepared by, or </a:t>
            </a:r>
          </a:p>
          <a:p>
            <a:pPr lvl="1"/>
            <a:r>
              <a:rPr lang="en-US" dirty="0"/>
              <a:t>otherwise “used” to prepare the opinion and </a:t>
            </a:r>
          </a:p>
          <a:p>
            <a:r>
              <a:rPr lang="en-US" dirty="0"/>
              <a:t>which form the underlying foundation and basis for the opinion of ANY testifying expert </a:t>
            </a:r>
          </a:p>
        </p:txBody>
      </p:sp>
    </p:spTree>
    <p:extLst>
      <p:ext uri="{BB962C8B-B14F-4D97-AF65-F5344CB8AC3E}">
        <p14:creationId xmlns:p14="http://schemas.microsoft.com/office/powerpoint/2010/main" val="20415279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The Emergency</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solidFill>
                  <a:srgbClr val="C00000"/>
                </a:solidFill>
              </a:rPr>
              <a:t>The attorney is stuck</a:t>
            </a:r>
          </a:p>
          <a:p>
            <a:pPr lvl="1"/>
            <a:r>
              <a:rPr lang="en-US" sz="1800" dirty="0"/>
              <a:t>The metamorphosis from non-testifying to testifying expert</a:t>
            </a:r>
          </a:p>
          <a:p>
            <a:pPr lvl="2"/>
            <a:r>
              <a:rPr lang="en-US" sz="1800" dirty="0"/>
              <a:t>Exposes everything the former non-testifying expert</a:t>
            </a:r>
          </a:p>
          <a:p>
            <a:pPr lvl="2"/>
            <a:r>
              <a:rPr lang="en-US" sz="1800" dirty="0"/>
              <a:t>Used in preparation of their opinion. </a:t>
            </a:r>
          </a:p>
          <a:p>
            <a:pPr lvl="2"/>
            <a:r>
              <a:rPr lang="en-US" sz="1800" dirty="0"/>
              <a:t>EVERYTHING!</a:t>
            </a:r>
          </a:p>
          <a:p>
            <a:pPr lvl="3"/>
            <a:r>
              <a:rPr lang="en-US" dirty="0"/>
              <a:t>Kafkaesque, indeed.</a:t>
            </a:r>
          </a:p>
          <a:p>
            <a:pPr lvl="4"/>
            <a:r>
              <a:rPr lang="en-US" sz="1200" dirty="0"/>
              <a:t>With luck, when on the stand, they won’t collapse on the floor like Gregor Samsa!  </a:t>
            </a:r>
          </a:p>
          <a:p>
            <a:pPr lvl="4"/>
            <a:r>
              <a:rPr lang="en-US" sz="1200" dirty="0"/>
              <a:t>In contrast to Gregor, an expert’s life is greatly useful.</a:t>
            </a:r>
          </a:p>
          <a:p>
            <a:pPr marL="2285943" lvl="5" indent="0">
              <a:buNone/>
            </a:pPr>
            <a:endParaRPr lang="en-US" sz="2700" dirty="0"/>
          </a:p>
        </p:txBody>
      </p:sp>
    </p:spTree>
    <p:extLst>
      <p:ext uri="{BB962C8B-B14F-4D97-AF65-F5344CB8AC3E}">
        <p14:creationId xmlns:p14="http://schemas.microsoft.com/office/powerpoint/2010/main" val="1371971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2186"/>
            <a:ext cx="8229600" cy="1546964"/>
          </a:xfrm>
        </p:spPr>
        <p:txBody>
          <a:bodyPr>
            <a:normAutofit fontScale="90000"/>
          </a:bodyPr>
          <a:lstStyle/>
          <a:p>
            <a:pPr algn="ctr"/>
            <a:r>
              <a:rPr lang="en-US" b="1" i="1" dirty="0">
                <a:solidFill>
                  <a:schemeClr val="accent1"/>
                </a:solidFill>
              </a:rPr>
              <a:t>Beware Collaboration</a:t>
            </a:r>
            <a:br>
              <a:rPr lang="en-US" b="1" i="1" dirty="0">
                <a:solidFill>
                  <a:schemeClr val="accent1"/>
                </a:solidFill>
              </a:rPr>
            </a:br>
            <a:r>
              <a:rPr lang="en-US" b="1" i="1" dirty="0">
                <a:solidFill>
                  <a:schemeClr val="accent1"/>
                </a:solidFill>
              </a:rPr>
              <a:t>Between Testifying and Non-testifying Experts</a:t>
            </a:r>
          </a:p>
        </p:txBody>
      </p:sp>
    </p:spTree>
    <p:extLst>
      <p:ext uri="{BB962C8B-B14F-4D97-AF65-F5344CB8AC3E}">
        <p14:creationId xmlns:p14="http://schemas.microsoft.com/office/powerpoint/2010/main" val="419755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Collaboration</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Did the testifying expert substantially rely on assistance from the non-testifying expert/consultant/assistant</a:t>
            </a:r>
          </a:p>
          <a:p>
            <a:pPr lvl="1"/>
            <a:r>
              <a:rPr lang="en-US" dirty="0"/>
              <a:t>Data compilations often NOT compiled by the testifying expert</a:t>
            </a:r>
          </a:p>
          <a:p>
            <a:pPr lvl="1"/>
            <a:r>
              <a:rPr lang="en-US" dirty="0"/>
              <a:t>Who did the research and analysis?</a:t>
            </a:r>
          </a:p>
        </p:txBody>
      </p:sp>
    </p:spTree>
    <p:extLst>
      <p:ext uri="{BB962C8B-B14F-4D97-AF65-F5344CB8AC3E}">
        <p14:creationId xmlns:p14="http://schemas.microsoft.com/office/powerpoint/2010/main" val="13698812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Collaboration</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Opposing counsel should (will) ask who contributed to the expert report</a:t>
            </a:r>
          </a:p>
          <a:p>
            <a:pPr lvl="1"/>
            <a:r>
              <a:rPr lang="en-US" dirty="0"/>
              <a:t>Who prepared supporting exhibits</a:t>
            </a:r>
          </a:p>
          <a:p>
            <a:pPr lvl="1"/>
            <a:r>
              <a:rPr lang="en-US" dirty="0"/>
              <a:t>Who gathered, compiled data</a:t>
            </a:r>
          </a:p>
          <a:p>
            <a:r>
              <a:rPr lang="en-US" dirty="0"/>
              <a:t>Did the testifying expert “rely on” any work done by others?</a:t>
            </a:r>
          </a:p>
          <a:p>
            <a:pPr lvl="1"/>
            <a:r>
              <a:rPr lang="en-US" dirty="0"/>
              <a:t>Did they work “hand-in-glove” with others?</a:t>
            </a:r>
          </a:p>
        </p:txBody>
      </p:sp>
    </p:spTree>
    <p:extLst>
      <p:ext uri="{BB962C8B-B14F-4D97-AF65-F5344CB8AC3E}">
        <p14:creationId xmlns:p14="http://schemas.microsoft.com/office/powerpoint/2010/main" val="3398805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Collaboration</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Opposing counsel should (will) ask for</a:t>
            </a:r>
          </a:p>
          <a:p>
            <a:pPr lvl="1"/>
            <a:r>
              <a:rPr lang="en-US" dirty="0"/>
              <a:t>Billing reports</a:t>
            </a:r>
          </a:p>
          <a:p>
            <a:pPr lvl="1"/>
            <a:r>
              <a:rPr lang="en-US" dirty="0"/>
              <a:t>Other written documentation of substantial collaboration</a:t>
            </a:r>
          </a:p>
          <a:p>
            <a:pPr lvl="2"/>
            <a:r>
              <a:rPr lang="en-US" dirty="0"/>
              <a:t>With an objective of finding indications of “seamless collaboration” with others.  </a:t>
            </a:r>
          </a:p>
        </p:txBody>
      </p:sp>
    </p:spTree>
    <p:extLst>
      <p:ext uri="{BB962C8B-B14F-4D97-AF65-F5344CB8AC3E}">
        <p14:creationId xmlns:p14="http://schemas.microsoft.com/office/powerpoint/2010/main" val="3474366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0148-10F3-3912-687C-0FF83DEF4C34}"/>
              </a:ext>
            </a:extLst>
          </p:cNvPr>
          <p:cNvSpPr>
            <a:spLocks noGrp="1"/>
          </p:cNvSpPr>
          <p:nvPr>
            <p:ph type="title"/>
          </p:nvPr>
        </p:nvSpPr>
        <p:spPr>
          <a:xfrm>
            <a:off x="457200" y="1812186"/>
            <a:ext cx="8229600" cy="1519127"/>
          </a:xfrm>
        </p:spPr>
        <p:txBody>
          <a:bodyPr>
            <a:normAutofit/>
          </a:bodyPr>
          <a:lstStyle/>
          <a:p>
            <a:pPr algn="ctr"/>
            <a:r>
              <a:rPr lang="en-US" b="1" i="1" dirty="0">
                <a:solidFill>
                  <a:schemeClr val="accent1"/>
                </a:solidFill>
              </a:rPr>
              <a:t>The Most Recent Colorado Supreme Court Examination of the Topics</a:t>
            </a:r>
          </a:p>
        </p:txBody>
      </p:sp>
    </p:spTree>
    <p:extLst>
      <p:ext uri="{BB962C8B-B14F-4D97-AF65-F5344CB8AC3E}">
        <p14:creationId xmlns:p14="http://schemas.microsoft.com/office/powerpoint/2010/main" val="2087729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fontScale="90000"/>
          </a:bodyPr>
          <a:lstStyle/>
          <a:p>
            <a:r>
              <a:rPr lang="en-US" dirty="0"/>
              <a:t>Other Considerations for the “Testifying” Expert </a:t>
            </a:r>
          </a:p>
        </p:txBody>
      </p:sp>
      <p:sp>
        <p:nvSpPr>
          <p:cNvPr id="3" name="Content Placeholder 2"/>
          <p:cNvSpPr>
            <a:spLocks noGrp="1"/>
          </p:cNvSpPr>
          <p:nvPr>
            <p:ph sz="quarter" idx="10"/>
          </p:nvPr>
        </p:nvSpPr>
        <p:spPr>
          <a:xfrm>
            <a:off x="457200" y="1351026"/>
            <a:ext cx="8229600" cy="3243834"/>
          </a:xfrm>
        </p:spPr>
        <p:txBody>
          <a:bodyPr>
            <a:normAutofit fontScale="92500" lnSpcReduction="10000"/>
          </a:bodyPr>
          <a:lstStyle/>
          <a:p>
            <a:r>
              <a:rPr lang="en-US" dirty="0"/>
              <a:t>Age </a:t>
            </a:r>
          </a:p>
          <a:p>
            <a:r>
              <a:rPr lang="en-US" dirty="0"/>
              <a:t>Sex</a:t>
            </a:r>
          </a:p>
          <a:p>
            <a:pPr lvl="1"/>
            <a:r>
              <a:rPr lang="en-US" dirty="0"/>
              <a:t>And Yes – Sexual Orientation  </a:t>
            </a:r>
          </a:p>
          <a:p>
            <a:r>
              <a:rPr lang="en-US" dirty="0"/>
              <a:t>Appearance</a:t>
            </a:r>
          </a:p>
          <a:p>
            <a:r>
              <a:rPr lang="en-US" dirty="0"/>
              <a:t>Credentials</a:t>
            </a:r>
          </a:p>
          <a:p>
            <a:pPr lvl="1"/>
            <a:r>
              <a:rPr lang="en-US" dirty="0"/>
              <a:t>Education, work history</a:t>
            </a:r>
          </a:p>
          <a:p>
            <a:pPr lvl="1"/>
            <a:r>
              <a:rPr lang="en-US" dirty="0"/>
              <a:t>Exclusive industry affiliation?</a:t>
            </a:r>
          </a:p>
          <a:p>
            <a:r>
              <a:rPr lang="en-US" dirty="0"/>
              <a:t>Public speaking skills</a:t>
            </a:r>
          </a:p>
          <a:p>
            <a:pPr lvl="1"/>
            <a:r>
              <a:rPr lang="en-US" dirty="0"/>
              <a:t>Likeability</a:t>
            </a:r>
          </a:p>
        </p:txBody>
      </p:sp>
    </p:spTree>
    <p:extLst>
      <p:ext uri="{BB962C8B-B14F-4D97-AF65-F5344CB8AC3E}">
        <p14:creationId xmlns:p14="http://schemas.microsoft.com/office/powerpoint/2010/main" val="3518810379"/>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26DA6-096C-588B-D8FC-C953E7291793}"/>
              </a:ext>
            </a:extLst>
          </p:cNvPr>
          <p:cNvSpPr>
            <a:spLocks noGrp="1"/>
          </p:cNvSpPr>
          <p:nvPr>
            <p:ph type="title"/>
          </p:nvPr>
        </p:nvSpPr>
        <p:spPr>
          <a:xfrm>
            <a:off x="457200" y="347472"/>
            <a:ext cx="7692694" cy="630936"/>
          </a:xfrm>
        </p:spPr>
        <p:txBody>
          <a:bodyPr>
            <a:normAutofit fontScale="90000"/>
          </a:bodyPr>
          <a:lstStyle/>
          <a:p>
            <a:r>
              <a:rPr lang="en-US" i="1" u="sng" dirty="0">
                <a:hlinkClick r:id="rId2">
                  <a:extLst>
                    <a:ext uri="{A12FA001-AC4F-418D-AE19-62706E023703}">
                      <ahyp:hlinkClr xmlns:ahyp="http://schemas.microsoft.com/office/drawing/2018/hyperlinkcolor" val="tx"/>
                    </a:ext>
                  </a:extLst>
                </a:hlinkClick>
              </a:rPr>
              <a:t>In Re Jordan v. Terumo BCT</a:t>
            </a:r>
            <a:br>
              <a:rPr lang="en-US" dirty="0"/>
            </a:br>
            <a:r>
              <a:rPr lang="en-US" sz="2700" dirty="0"/>
              <a:t>2024 CO 38</a:t>
            </a:r>
          </a:p>
        </p:txBody>
      </p:sp>
      <p:sp>
        <p:nvSpPr>
          <p:cNvPr id="3" name="Content Placeholder 2">
            <a:extLst>
              <a:ext uri="{FF2B5EF4-FFF2-40B4-BE49-F238E27FC236}">
                <a16:creationId xmlns:a16="http://schemas.microsoft.com/office/drawing/2014/main" id="{7EBEBC10-0525-3B8F-DD7C-3014C5E6672D}"/>
              </a:ext>
            </a:extLst>
          </p:cNvPr>
          <p:cNvSpPr>
            <a:spLocks noGrp="1"/>
          </p:cNvSpPr>
          <p:nvPr>
            <p:ph sz="quarter" idx="10"/>
          </p:nvPr>
        </p:nvSpPr>
        <p:spPr>
          <a:xfrm>
            <a:off x="457200" y="1351026"/>
            <a:ext cx="8229600" cy="3243834"/>
          </a:xfrm>
        </p:spPr>
        <p:txBody>
          <a:bodyPr>
            <a:normAutofit fontScale="85000" lnSpcReduction="10000"/>
          </a:bodyPr>
          <a:lstStyle/>
          <a:p>
            <a:r>
              <a:rPr lang="en-US" dirty="0"/>
              <a:t>On </a:t>
            </a:r>
            <a:r>
              <a:rPr lang="en-US" b="1" dirty="0"/>
              <a:t>June 10, 2024</a:t>
            </a:r>
            <a:r>
              <a:rPr lang="en-US" dirty="0"/>
              <a:t>, Colorado Supreme Court Justice Richard Gabriel, writing for a unanimous court, dispelled several misconceptions about the attorney-client communication privilege and the protections afforded under Colorado Rule of Civil Procedure 26(a)(2) concerning experts.</a:t>
            </a:r>
          </a:p>
          <a:p>
            <a:r>
              <a:rPr lang="en-US" dirty="0"/>
              <a:t>In this </a:t>
            </a:r>
            <a:r>
              <a:rPr lang="en-US" b="1" dirty="0"/>
              <a:t>toxic tort action</a:t>
            </a:r>
            <a:r>
              <a:rPr lang="en-US" dirty="0"/>
              <a:t>, the Colorado Supreme Court engaged in a rare original jurisdiction case pursuant to C.A.R. 21 and held that a district court </a:t>
            </a:r>
            <a:r>
              <a:rPr lang="en-US" b="1" dirty="0"/>
              <a:t>trial judge erred </a:t>
            </a:r>
            <a:r>
              <a:rPr lang="en-US" dirty="0"/>
              <a:t>in finding that:</a:t>
            </a:r>
          </a:p>
          <a:p>
            <a:pPr lvl="1"/>
            <a:r>
              <a:rPr lang="en-US" dirty="0"/>
              <a:t>The attorney-client privilege does not apply to protect a client’s confidential communications of certain facts to trial counsel; and</a:t>
            </a:r>
          </a:p>
          <a:p>
            <a:pPr lvl="1"/>
            <a:r>
              <a:rPr lang="en-US" dirty="0"/>
              <a:t>The duty of disclosure related to experts pursuant to C.R.C.P. 26(a)(2) required plaintiffs to disclose not only a spreadsheet provided to their expert, but also any privileged and confidential communications that the expert never saw but that counsel used to prepare the spreadsheet.</a:t>
            </a:r>
          </a:p>
          <a:p>
            <a:r>
              <a:rPr lang="en-US" dirty="0">
                <a:hlinkClick r:id="rId2">
                  <a:extLst>
                    <a:ext uri="{A12FA001-AC4F-418D-AE19-62706E023703}">
                      <ahyp:hlinkClr xmlns:ahyp="http://schemas.microsoft.com/office/drawing/2018/hyperlinkcolor" val="tx"/>
                    </a:ext>
                  </a:extLst>
                </a:hlinkClick>
              </a:rPr>
              <a:t>https://law.justia.com/cases/colorado/supreme-court/2024/24sa34.html</a:t>
            </a:r>
            <a:r>
              <a:rPr lang="en-US" dirty="0"/>
              <a:t> </a:t>
            </a:r>
          </a:p>
        </p:txBody>
      </p:sp>
    </p:spTree>
    <p:extLst>
      <p:ext uri="{BB962C8B-B14F-4D97-AF65-F5344CB8AC3E}">
        <p14:creationId xmlns:p14="http://schemas.microsoft.com/office/powerpoint/2010/main" val="2784022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E20AA-9F75-1BB3-A77C-0F031A004344}"/>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2A43C851-5911-7285-660F-01ECBCBAEB18}"/>
              </a:ext>
            </a:extLst>
          </p:cNvPr>
          <p:cNvSpPr>
            <a:spLocks noGrp="1"/>
          </p:cNvSpPr>
          <p:nvPr>
            <p:ph sz="quarter" idx="10"/>
          </p:nvPr>
        </p:nvSpPr>
        <p:spPr>
          <a:xfrm>
            <a:off x="457200" y="1351026"/>
            <a:ext cx="8229600" cy="3243834"/>
          </a:xfrm>
        </p:spPr>
        <p:txBody>
          <a:bodyPr>
            <a:normAutofit fontScale="92500" lnSpcReduction="10000"/>
          </a:bodyPr>
          <a:lstStyle/>
          <a:p>
            <a:r>
              <a:rPr lang="en-US" b="1" dirty="0"/>
              <a:t>Ethylene Oxide Emissions</a:t>
            </a:r>
          </a:p>
          <a:p>
            <a:r>
              <a:rPr lang="en-US" dirty="0"/>
              <a:t>The defendant, Terumo BCT, operates a </a:t>
            </a:r>
            <a:r>
              <a:rPr lang="en-US" b="1" dirty="0"/>
              <a:t>plant in Lakewood, Colorado that sterilizes health care products and medical equipment.</a:t>
            </a:r>
            <a:r>
              <a:rPr lang="en-US" dirty="0"/>
              <a:t> </a:t>
            </a:r>
          </a:p>
          <a:p>
            <a:r>
              <a:rPr lang="en-US" dirty="0"/>
              <a:t>Terumo emits </a:t>
            </a:r>
            <a:r>
              <a:rPr lang="en-US" b="1" dirty="0"/>
              <a:t>ethylene oxide</a:t>
            </a:r>
            <a:r>
              <a:rPr lang="en-US" dirty="0"/>
              <a:t>, which is a known human carcinogen, as part of its sterilization process.</a:t>
            </a:r>
          </a:p>
          <a:p>
            <a:pPr lvl="1"/>
            <a:r>
              <a:rPr lang="en-US" dirty="0"/>
              <a:t>The plaintiffs filed three lawsuits against Terumo in Jefferson County District Court. </a:t>
            </a:r>
          </a:p>
          <a:p>
            <a:pPr lvl="1"/>
            <a:r>
              <a:rPr lang="en-US" dirty="0"/>
              <a:t>Although only two of the lawsuits had been consolidated for trial, discovery was coordinated in all three cases. </a:t>
            </a:r>
          </a:p>
          <a:p>
            <a:r>
              <a:rPr lang="en-US" dirty="0"/>
              <a:t>The </a:t>
            </a:r>
            <a:r>
              <a:rPr lang="en-US" b="1" dirty="0"/>
              <a:t>plaintiffs lived and worked near the plant </a:t>
            </a:r>
            <a:r>
              <a:rPr lang="en-US" dirty="0"/>
              <a:t>and alleged that exposure to ethylene oxide emissions caused their </a:t>
            </a:r>
            <a:r>
              <a:rPr lang="en-US" b="1" dirty="0"/>
              <a:t>cancer</a:t>
            </a:r>
            <a:r>
              <a:rPr lang="en-US" dirty="0"/>
              <a:t>.</a:t>
            </a:r>
          </a:p>
          <a:p>
            <a:endParaRPr lang="en-US" dirty="0"/>
          </a:p>
        </p:txBody>
      </p:sp>
    </p:spTree>
    <p:extLst>
      <p:ext uri="{BB962C8B-B14F-4D97-AF65-F5344CB8AC3E}">
        <p14:creationId xmlns:p14="http://schemas.microsoft.com/office/powerpoint/2010/main" val="22159976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F133-5A6F-9FCD-2CFD-C9EA21718BB1}"/>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0DA68AC0-0D8C-191A-E9DF-BEE74FC0C32E}"/>
              </a:ext>
            </a:extLst>
          </p:cNvPr>
          <p:cNvSpPr>
            <a:spLocks noGrp="1"/>
          </p:cNvSpPr>
          <p:nvPr>
            <p:ph sz="quarter" idx="10"/>
          </p:nvPr>
        </p:nvSpPr>
        <p:spPr>
          <a:xfrm>
            <a:off x="457200" y="1351026"/>
            <a:ext cx="8229600" cy="3243834"/>
          </a:xfrm>
        </p:spPr>
        <p:txBody>
          <a:bodyPr>
            <a:normAutofit fontScale="92500" lnSpcReduction="20000"/>
          </a:bodyPr>
          <a:lstStyle/>
          <a:p>
            <a:r>
              <a:rPr lang="en-US" b="1" dirty="0"/>
              <a:t>Plaintiffs’ Air Dispersion Expert: The Spreadsheet</a:t>
            </a:r>
          </a:p>
          <a:p>
            <a:r>
              <a:rPr lang="en-US" dirty="0"/>
              <a:t>The plaintiffs’ expert conducted air dispersion modeling to estimate each plaintiff’s alleged exposure. </a:t>
            </a:r>
          </a:p>
          <a:p>
            <a:r>
              <a:rPr lang="en-US" dirty="0"/>
              <a:t>To assist in that analysis, the plaintiffs provided their counsel (in emails and interviews) with information that primarily focused on where and when the plaintiffs lived and worked in the area. </a:t>
            </a:r>
          </a:p>
          <a:p>
            <a:r>
              <a:rPr lang="en-US" dirty="0"/>
              <a:t>The plaintiffs’ counsel compiled this information in a </a:t>
            </a:r>
            <a:r>
              <a:rPr lang="en-US" b="1" dirty="0"/>
              <a:t>spreadsheet and provided the spreadsheet to the expert.</a:t>
            </a:r>
            <a:r>
              <a:rPr lang="en-US" dirty="0"/>
              <a:t> </a:t>
            </a:r>
          </a:p>
          <a:p>
            <a:r>
              <a:rPr lang="en-US" dirty="0"/>
              <a:t>Counsel did </a:t>
            </a:r>
            <a:r>
              <a:rPr lang="en-US" b="1" dirty="0"/>
              <a:t>not</a:t>
            </a:r>
            <a:r>
              <a:rPr lang="en-US" dirty="0"/>
              <a:t>, however, provide the expert with any of the underlying communications between the plaintiffs and counsel.</a:t>
            </a:r>
          </a:p>
        </p:txBody>
      </p:sp>
    </p:spTree>
    <p:extLst>
      <p:ext uri="{BB962C8B-B14F-4D97-AF65-F5344CB8AC3E}">
        <p14:creationId xmlns:p14="http://schemas.microsoft.com/office/powerpoint/2010/main" val="3337299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C4D0-A802-396A-3101-ECCD13009B6E}"/>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6C106943-0E45-126E-8E3F-CC87AF41A9DD}"/>
              </a:ext>
            </a:extLst>
          </p:cNvPr>
          <p:cNvSpPr>
            <a:spLocks noGrp="1"/>
          </p:cNvSpPr>
          <p:nvPr>
            <p:ph sz="quarter" idx="10"/>
          </p:nvPr>
        </p:nvSpPr>
        <p:spPr>
          <a:xfrm>
            <a:off x="457200" y="1351026"/>
            <a:ext cx="8229600" cy="3243834"/>
          </a:xfrm>
        </p:spPr>
        <p:txBody>
          <a:bodyPr>
            <a:normAutofit/>
          </a:bodyPr>
          <a:lstStyle/>
          <a:p>
            <a:r>
              <a:rPr lang="en-US" b="1" dirty="0"/>
              <a:t>Discovery battles. </a:t>
            </a:r>
          </a:p>
          <a:p>
            <a:r>
              <a:rPr lang="en-US" dirty="0"/>
              <a:t>The Colorado Supreme Court outlines the discovery battles (special master recommendations, etc.) that I won’t go into here. </a:t>
            </a:r>
          </a:p>
          <a:p>
            <a:r>
              <a:rPr lang="en-US" dirty="0"/>
              <a:t>Ultimately, the plaintiffs’ counsel produced a spreadsheet to the defense that they had given to the expert </a:t>
            </a:r>
          </a:p>
          <a:p>
            <a:r>
              <a:rPr lang="en-US" dirty="0"/>
              <a:t>As well as a redacted email from counsel to the expert that provided updates to the information in the spreadsheet.</a:t>
            </a:r>
          </a:p>
          <a:p>
            <a:endParaRPr lang="en-US" dirty="0"/>
          </a:p>
        </p:txBody>
      </p:sp>
    </p:spTree>
    <p:extLst>
      <p:ext uri="{BB962C8B-B14F-4D97-AF65-F5344CB8AC3E}">
        <p14:creationId xmlns:p14="http://schemas.microsoft.com/office/powerpoint/2010/main" val="1107334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304B-5900-DE75-77D1-780C95989C12}"/>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A818806E-12B9-7EF8-F74A-6B95D3E86B3A}"/>
              </a:ext>
            </a:extLst>
          </p:cNvPr>
          <p:cNvSpPr>
            <a:spLocks noGrp="1"/>
          </p:cNvSpPr>
          <p:nvPr>
            <p:ph sz="quarter" idx="10"/>
          </p:nvPr>
        </p:nvSpPr>
        <p:spPr>
          <a:xfrm>
            <a:off x="457200" y="1351026"/>
            <a:ext cx="8229600" cy="3243834"/>
          </a:xfrm>
        </p:spPr>
        <p:txBody>
          <a:bodyPr>
            <a:normAutofit fontScale="85000" lnSpcReduction="10000"/>
          </a:bodyPr>
          <a:lstStyle/>
          <a:p>
            <a:r>
              <a:rPr lang="en-US" b="1" dirty="0"/>
              <a:t>Terumo’s Motion for Contempt</a:t>
            </a:r>
          </a:p>
          <a:p>
            <a:r>
              <a:rPr lang="en-US" dirty="0"/>
              <a:t>Terumo filed a motion for entry of contempt, seeking to compel plaintiffs to produce the attorney-client communications that allowed counsel to prepare the spreadsheet. </a:t>
            </a:r>
          </a:p>
          <a:p>
            <a:r>
              <a:rPr lang="en-US" b="1" dirty="0"/>
              <a:t>Terumo argued</a:t>
            </a:r>
            <a:r>
              <a:rPr lang="en-US" dirty="0"/>
              <a:t> that, because the attorney-client privilege does not protect the underlying and otherwise unprivileged facts and data that are incorporated into a client’s communications with counsel, and that </a:t>
            </a:r>
          </a:p>
          <a:p>
            <a:r>
              <a:rPr lang="en-US" dirty="0"/>
              <a:t>Terumo was entitled to the underlying communications, which Terumo characterized as </a:t>
            </a:r>
          </a:p>
          <a:p>
            <a:r>
              <a:rPr lang="en-US" dirty="0"/>
              <a:t>The “underlying factual data,” to verify the accuracy of the plaintiffs’ counsels’ summaries upon which [the expert] relied.</a:t>
            </a:r>
          </a:p>
          <a:p>
            <a:endParaRPr lang="en-US" dirty="0"/>
          </a:p>
        </p:txBody>
      </p:sp>
    </p:spTree>
    <p:extLst>
      <p:ext uri="{BB962C8B-B14F-4D97-AF65-F5344CB8AC3E}">
        <p14:creationId xmlns:p14="http://schemas.microsoft.com/office/powerpoint/2010/main" val="13078731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5755-AC6C-61A5-5CC2-C4EA8CF6767C}"/>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33D79ACF-FD49-5093-FE92-A1CEBDFCEC2A}"/>
              </a:ext>
            </a:extLst>
          </p:cNvPr>
          <p:cNvSpPr>
            <a:spLocks noGrp="1"/>
          </p:cNvSpPr>
          <p:nvPr>
            <p:ph sz="quarter" idx="10"/>
          </p:nvPr>
        </p:nvSpPr>
        <p:spPr>
          <a:xfrm>
            <a:off x="457200" y="1351026"/>
            <a:ext cx="8229600" cy="3243834"/>
          </a:xfrm>
        </p:spPr>
        <p:txBody>
          <a:bodyPr>
            <a:normAutofit/>
          </a:bodyPr>
          <a:lstStyle/>
          <a:p>
            <a:r>
              <a:rPr lang="en-US" b="1" dirty="0"/>
              <a:t>Plaintiffs’ Response to Terumo’s Motion for Contempt</a:t>
            </a:r>
          </a:p>
          <a:p>
            <a:r>
              <a:rPr lang="en-US" dirty="0"/>
              <a:t>The plaintiffs argued that they were </a:t>
            </a:r>
            <a:r>
              <a:rPr lang="en-US" u="sng" dirty="0"/>
              <a:t>not</a:t>
            </a:r>
            <a:r>
              <a:rPr lang="en-US" dirty="0"/>
              <a:t> required to produce the underlying communications because, </a:t>
            </a:r>
          </a:p>
          <a:p>
            <a:r>
              <a:rPr lang="en-US" dirty="0"/>
              <a:t>Although the facts and data that the expert considered are discoverable, </a:t>
            </a:r>
          </a:p>
          <a:p>
            <a:r>
              <a:rPr lang="en-US" b="1" dirty="0"/>
              <a:t>The expert “never received, viewed, or considered” the communications that Terumo seeks and </a:t>
            </a:r>
          </a:p>
          <a:p>
            <a:r>
              <a:rPr lang="en-US" dirty="0"/>
              <a:t>Therefore, those communications were </a:t>
            </a:r>
            <a:r>
              <a:rPr lang="en-US" u="sng" dirty="0"/>
              <a:t>not</a:t>
            </a:r>
            <a:r>
              <a:rPr lang="en-US" dirty="0"/>
              <a:t> discoverable under C.R.C.P. 26(a)(2).</a:t>
            </a:r>
          </a:p>
          <a:p>
            <a:endParaRPr lang="en-US" dirty="0"/>
          </a:p>
        </p:txBody>
      </p:sp>
    </p:spTree>
    <p:extLst>
      <p:ext uri="{BB962C8B-B14F-4D97-AF65-F5344CB8AC3E}">
        <p14:creationId xmlns:p14="http://schemas.microsoft.com/office/powerpoint/2010/main" val="3486258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9956-E881-38A8-3C6B-E5B40389DC4E}"/>
              </a:ext>
            </a:extLst>
          </p:cNvPr>
          <p:cNvSpPr>
            <a:spLocks noGrp="1"/>
          </p:cNvSpPr>
          <p:nvPr>
            <p:ph type="title"/>
          </p:nvPr>
        </p:nvSpPr>
        <p:spPr>
          <a:xfrm>
            <a:off x="457200" y="347472"/>
            <a:ext cx="7692694" cy="630936"/>
          </a:xfrm>
        </p:spPr>
        <p:txBody>
          <a:bodyPr>
            <a:normAutofit/>
          </a:bodyPr>
          <a:lstStyle/>
          <a:p>
            <a:r>
              <a:rPr lang="en-US" i="1" u="sng" dirty="0">
                <a:hlinkClick r:id="rId2">
                  <a:extLst>
                    <a:ext uri="{A12FA001-AC4F-418D-AE19-62706E023703}">
                      <ahyp:hlinkClr xmlns:ahyp="http://schemas.microsoft.com/office/drawing/2018/hyperlinkcolor" val="tx"/>
                    </a:ext>
                  </a:extLst>
                </a:hlinkClick>
              </a:rPr>
              <a:t>In Re Jordan v. Terumo BCT</a:t>
            </a:r>
            <a:endParaRPr lang="en-US" i="1" u="sng" dirty="0"/>
          </a:p>
        </p:txBody>
      </p:sp>
      <p:sp>
        <p:nvSpPr>
          <p:cNvPr id="3" name="Content Placeholder 2">
            <a:extLst>
              <a:ext uri="{FF2B5EF4-FFF2-40B4-BE49-F238E27FC236}">
                <a16:creationId xmlns:a16="http://schemas.microsoft.com/office/drawing/2014/main" id="{A89DCD86-FD88-4734-4E9E-C40D6B3E3838}"/>
              </a:ext>
            </a:extLst>
          </p:cNvPr>
          <p:cNvSpPr>
            <a:spLocks noGrp="1"/>
          </p:cNvSpPr>
          <p:nvPr>
            <p:ph sz="quarter" idx="10"/>
          </p:nvPr>
        </p:nvSpPr>
        <p:spPr>
          <a:xfrm>
            <a:off x="457200" y="1351026"/>
            <a:ext cx="8229600" cy="3243834"/>
          </a:xfrm>
        </p:spPr>
        <p:txBody>
          <a:bodyPr>
            <a:normAutofit fontScale="85000" lnSpcReduction="10000"/>
          </a:bodyPr>
          <a:lstStyle/>
          <a:p>
            <a:r>
              <a:rPr lang="en-US" b="1" dirty="0"/>
              <a:t>The Trial Court’s Ruling: </a:t>
            </a:r>
          </a:p>
          <a:p>
            <a:r>
              <a:rPr lang="en-US" b="1" dirty="0"/>
              <a:t>Any Form of Communication and Waiver of Privilege</a:t>
            </a:r>
          </a:p>
          <a:p>
            <a:r>
              <a:rPr lang="en-US" dirty="0"/>
              <a:t>The trial court granted Terumo’s motion, ordering that </a:t>
            </a:r>
          </a:p>
          <a:p>
            <a:r>
              <a:rPr lang="en-US" dirty="0"/>
              <a:t>“[A]</a:t>
            </a:r>
            <a:r>
              <a:rPr lang="en-US" dirty="0" err="1"/>
              <a:t>ny</a:t>
            </a:r>
            <a:r>
              <a:rPr lang="en-US" dirty="0"/>
              <a:t> underlying facts and data in any communication between individual plaintiffs and their counsel shall be discovered, in whatever form that takes (emails, surveys, questionnaires, interview notes, etc.).” </a:t>
            </a:r>
          </a:p>
          <a:p>
            <a:r>
              <a:rPr lang="en-US" dirty="0"/>
              <a:t>The court said that “even though [the expert] never saw or considered the attorney-client communication that resulted in the spreadsheet, he did actually consider that underlying data and assumptions in forming his opinions,” and, thus, </a:t>
            </a:r>
          </a:p>
          <a:p>
            <a:r>
              <a:rPr lang="en-US" dirty="0"/>
              <a:t>“[T]hat underlying data is discoverable under C.R.C.P. 26(b)(1).”</a:t>
            </a:r>
          </a:p>
          <a:p>
            <a:endParaRPr lang="en-US" dirty="0"/>
          </a:p>
        </p:txBody>
      </p:sp>
    </p:spTree>
    <p:extLst>
      <p:ext uri="{BB962C8B-B14F-4D97-AF65-F5344CB8AC3E}">
        <p14:creationId xmlns:p14="http://schemas.microsoft.com/office/powerpoint/2010/main" val="3196067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FD200-D8DD-D880-579A-64CF48ABA711}"/>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5D223CD8-84BE-95DC-85ED-CD03E5B6B7CA}"/>
              </a:ext>
            </a:extLst>
          </p:cNvPr>
          <p:cNvSpPr>
            <a:spLocks noGrp="1"/>
          </p:cNvSpPr>
          <p:nvPr>
            <p:ph sz="quarter" idx="10"/>
          </p:nvPr>
        </p:nvSpPr>
        <p:spPr>
          <a:xfrm>
            <a:off x="457200" y="1351026"/>
            <a:ext cx="8229600" cy="3243834"/>
          </a:xfrm>
        </p:spPr>
        <p:txBody>
          <a:bodyPr>
            <a:normAutofit/>
          </a:bodyPr>
          <a:lstStyle/>
          <a:p>
            <a:r>
              <a:rPr lang="en-US" b="1" dirty="0"/>
              <a:t>The Trial Court’s Ruling: </a:t>
            </a:r>
          </a:p>
          <a:p>
            <a:r>
              <a:rPr lang="en-US" b="1" dirty="0"/>
              <a:t>Any Form of Communication and Waiver of Privilege</a:t>
            </a:r>
            <a:endParaRPr lang="en-US" dirty="0"/>
          </a:p>
          <a:p>
            <a:r>
              <a:rPr lang="en-US" dirty="0"/>
              <a:t>The trial court ordered the plaintiffs’ counsel to produce the facts and data emphasizing that </a:t>
            </a:r>
          </a:p>
          <a:p>
            <a:r>
              <a:rPr lang="en-US" dirty="0"/>
              <a:t>Because plaintiffs’ counsel had been “involved in the data collection process,” </a:t>
            </a:r>
          </a:p>
          <a:p>
            <a:r>
              <a:rPr lang="en-US" dirty="0"/>
              <a:t>The plaintiffs’ counsel had “waived any privilege they wish[ed] to claim associated with that data collection.”</a:t>
            </a:r>
          </a:p>
          <a:p>
            <a:endParaRPr lang="en-US" dirty="0"/>
          </a:p>
        </p:txBody>
      </p:sp>
    </p:spTree>
    <p:extLst>
      <p:ext uri="{BB962C8B-B14F-4D97-AF65-F5344CB8AC3E}">
        <p14:creationId xmlns:p14="http://schemas.microsoft.com/office/powerpoint/2010/main" val="26493351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D085-45D7-7092-C0C2-044C468C934F}"/>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59F8F0B0-EE41-2E4E-F0DB-72311272D846}"/>
              </a:ext>
            </a:extLst>
          </p:cNvPr>
          <p:cNvSpPr>
            <a:spLocks noGrp="1"/>
          </p:cNvSpPr>
          <p:nvPr>
            <p:ph sz="quarter" idx="10"/>
          </p:nvPr>
        </p:nvSpPr>
        <p:spPr>
          <a:xfrm>
            <a:off x="457200" y="1351026"/>
            <a:ext cx="8229600" cy="3243834"/>
          </a:xfrm>
        </p:spPr>
        <p:txBody>
          <a:bodyPr>
            <a:normAutofit/>
          </a:bodyPr>
          <a:lstStyle/>
          <a:p>
            <a:r>
              <a:rPr lang="en-US" b="1" dirty="0"/>
              <a:t>Plaintiffs’ Motion for Reconsideration</a:t>
            </a:r>
          </a:p>
          <a:p>
            <a:r>
              <a:rPr lang="en-US" dirty="0"/>
              <a:t>The plaintiffs’ motion for reconsideration attached signed declarations from each plaintiff confirming the information that was contained in the spreadsheet. </a:t>
            </a:r>
          </a:p>
          <a:p>
            <a:pPr lvl="1"/>
            <a:r>
              <a:rPr lang="en-US" dirty="0"/>
              <a:t>It emphasized that the plaintiffs “always understood [their communications with counsel] to be privileged” and that they did not “waive, and have never intended to waive, privilege over any such communications.”</a:t>
            </a:r>
          </a:p>
          <a:p>
            <a:endParaRPr lang="en-US" dirty="0"/>
          </a:p>
        </p:txBody>
      </p:sp>
    </p:spTree>
    <p:extLst>
      <p:ext uri="{BB962C8B-B14F-4D97-AF65-F5344CB8AC3E}">
        <p14:creationId xmlns:p14="http://schemas.microsoft.com/office/powerpoint/2010/main" val="3088518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76E4-31E5-05D0-FEC4-E14DC983E715}"/>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6986DDC6-C03A-FDD3-676D-F938CC27D7ED}"/>
              </a:ext>
            </a:extLst>
          </p:cNvPr>
          <p:cNvSpPr>
            <a:spLocks noGrp="1"/>
          </p:cNvSpPr>
          <p:nvPr>
            <p:ph sz="quarter" idx="10"/>
          </p:nvPr>
        </p:nvSpPr>
        <p:spPr>
          <a:xfrm>
            <a:off x="457200" y="1351026"/>
            <a:ext cx="8229600" cy="3243834"/>
          </a:xfrm>
        </p:spPr>
        <p:txBody>
          <a:bodyPr>
            <a:normAutofit fontScale="92500" lnSpcReduction="10000"/>
          </a:bodyPr>
          <a:lstStyle/>
          <a:p>
            <a:r>
              <a:rPr lang="en-US" b="1" dirty="0"/>
              <a:t>Trial Court Denies Plaintiffs’ Motion. </a:t>
            </a:r>
          </a:p>
          <a:p>
            <a:r>
              <a:rPr lang="en-US" dirty="0"/>
              <a:t>The trial court denied the motion for reconsideration and ruled that </a:t>
            </a:r>
          </a:p>
          <a:p>
            <a:r>
              <a:rPr lang="en-US" b="1" dirty="0"/>
              <a:t>The signed declarations were insufficient because </a:t>
            </a:r>
          </a:p>
          <a:p>
            <a:pPr lvl="1"/>
            <a:r>
              <a:rPr lang="en-US" dirty="0"/>
              <a:t>They did not afford Terumo the opportunity to confirm or analyze whether there had been changes in the plaintiffs’ reporting of exposure sites or timeframes or </a:t>
            </a:r>
          </a:p>
          <a:p>
            <a:pPr lvl="1"/>
            <a:r>
              <a:rPr lang="en-US" dirty="0"/>
              <a:t>Whether there had been omissions from the plaintiffs’ counsel’s summaries and reports.</a:t>
            </a:r>
          </a:p>
          <a:p>
            <a:r>
              <a:rPr lang="en-US" dirty="0"/>
              <a:t>In addition, </a:t>
            </a:r>
            <a:r>
              <a:rPr lang="en-US" b="1" dirty="0"/>
              <a:t>the trial court stated</a:t>
            </a:r>
            <a:r>
              <a:rPr lang="en-US" dirty="0"/>
              <a:t>, </a:t>
            </a:r>
          </a:p>
          <a:p>
            <a:pPr lvl="1"/>
            <a:r>
              <a:rPr lang="en-US" dirty="0"/>
              <a:t>“A plaintiff’s statements about the facts of where she lived and worked, and the timeframes of possible exposure, squarely fall within the underlying facts and data that form the basis of the claims and are discoverable.”</a:t>
            </a:r>
          </a:p>
          <a:p>
            <a:endParaRPr lang="en-US" dirty="0"/>
          </a:p>
        </p:txBody>
      </p:sp>
    </p:spTree>
    <p:extLst>
      <p:ext uri="{BB962C8B-B14F-4D97-AF65-F5344CB8AC3E}">
        <p14:creationId xmlns:p14="http://schemas.microsoft.com/office/powerpoint/2010/main" val="178594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828260"/>
            <a:ext cx="6446838" cy="2017712"/>
          </a:xfrm>
        </p:spPr>
        <p:txBody>
          <a:bodyPr>
            <a:normAutofit fontScale="90000"/>
          </a:bodyPr>
          <a:lstStyle/>
          <a:p>
            <a:pPr algn="ctr"/>
            <a:br>
              <a:rPr lang="en-US" sz="3300" b="1" i="1" dirty="0">
                <a:solidFill>
                  <a:srgbClr val="0070C0"/>
                </a:solidFill>
              </a:rPr>
            </a:br>
            <a:r>
              <a:rPr lang="en-US" sz="3300" b="1" i="1" dirty="0">
                <a:solidFill>
                  <a:schemeClr val="tx1"/>
                </a:solidFill>
              </a:rPr>
              <a:t>Persuasiveness Is </a:t>
            </a:r>
            <a:r>
              <a:rPr lang="en-US" sz="3300" b="1" i="1" u="sng" dirty="0">
                <a:solidFill>
                  <a:schemeClr val="tx1"/>
                </a:solidFill>
              </a:rPr>
              <a:t>Not</a:t>
            </a:r>
            <a:r>
              <a:rPr lang="en-US" sz="3300" b="1" i="1" dirty="0">
                <a:solidFill>
                  <a:schemeClr val="tx1"/>
                </a:solidFill>
              </a:rPr>
              <a:t> Necessarily </a:t>
            </a:r>
            <a:br>
              <a:rPr lang="en-US" sz="3300" b="1" i="1" dirty="0">
                <a:solidFill>
                  <a:schemeClr val="tx1"/>
                </a:solidFill>
              </a:rPr>
            </a:br>
            <a:r>
              <a:rPr lang="en-US" sz="3300" b="1" i="1" dirty="0">
                <a:solidFill>
                  <a:schemeClr val="tx1"/>
                </a:solidFill>
              </a:rPr>
              <a:t>Important </a:t>
            </a:r>
            <a:br>
              <a:rPr lang="en-US" sz="3300" b="1" i="1" dirty="0">
                <a:solidFill>
                  <a:schemeClr val="tx1"/>
                </a:solidFill>
              </a:rPr>
            </a:br>
            <a:r>
              <a:rPr lang="en-US" sz="3300" b="1" i="1" dirty="0">
                <a:solidFill>
                  <a:schemeClr val="tx1"/>
                </a:solidFill>
              </a:rPr>
              <a:t>For the Non-testifying Expert</a:t>
            </a:r>
          </a:p>
        </p:txBody>
      </p:sp>
      <p:sp>
        <p:nvSpPr>
          <p:cNvPr id="3" name="Content Placeholder 2"/>
          <p:cNvSpPr>
            <a:spLocks noGrp="1"/>
          </p:cNvSpPr>
          <p:nvPr>
            <p:ph idx="4294967295"/>
          </p:nvPr>
        </p:nvSpPr>
        <p:spPr>
          <a:xfrm>
            <a:off x="1348581" y="3042822"/>
            <a:ext cx="6446838" cy="960519"/>
          </a:xfrm>
        </p:spPr>
        <p:txBody>
          <a:bodyPr>
            <a:spAutoFit/>
          </a:bodyPr>
          <a:lstStyle/>
          <a:p>
            <a:pPr marL="0" indent="0" algn="ctr">
              <a:buNone/>
            </a:pPr>
            <a:r>
              <a:rPr lang="en-US" sz="5400" i="1" dirty="0">
                <a:solidFill>
                  <a:srgbClr val="097DBB"/>
                </a:solidFill>
              </a:rPr>
              <a:t>Unless</a:t>
            </a:r>
          </a:p>
        </p:txBody>
      </p:sp>
    </p:spTree>
    <p:extLst>
      <p:ext uri="{BB962C8B-B14F-4D97-AF65-F5344CB8AC3E}">
        <p14:creationId xmlns:p14="http://schemas.microsoft.com/office/powerpoint/2010/main" val="14061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431F-ABCE-1382-3BAA-5A02B5299AEC}"/>
              </a:ext>
            </a:extLst>
          </p:cNvPr>
          <p:cNvSpPr>
            <a:spLocks noGrp="1"/>
          </p:cNvSpPr>
          <p:nvPr>
            <p:ph type="title"/>
          </p:nvPr>
        </p:nvSpPr>
        <p:spPr>
          <a:xfrm>
            <a:off x="457200" y="347472"/>
            <a:ext cx="7692694" cy="630936"/>
          </a:xfrm>
        </p:spPr>
        <p:txBody>
          <a:bodyPr>
            <a:normAutofit/>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934F39C5-7B31-448F-D7B2-C6E0D99CB7F5}"/>
              </a:ext>
            </a:extLst>
          </p:cNvPr>
          <p:cNvSpPr>
            <a:spLocks noGrp="1"/>
          </p:cNvSpPr>
          <p:nvPr>
            <p:ph sz="quarter" idx="10"/>
          </p:nvPr>
        </p:nvSpPr>
        <p:spPr>
          <a:xfrm>
            <a:off x="457200" y="1351026"/>
            <a:ext cx="8229600" cy="3243834"/>
          </a:xfrm>
        </p:spPr>
        <p:txBody>
          <a:bodyPr>
            <a:normAutofit fontScale="85000" lnSpcReduction="20000"/>
          </a:bodyPr>
          <a:lstStyle/>
          <a:p>
            <a:r>
              <a:rPr lang="en-US" b="1" dirty="0"/>
              <a:t>The Colorado Supreme Court Reverses the Trial Court</a:t>
            </a:r>
          </a:p>
          <a:p>
            <a:r>
              <a:rPr lang="en-US" b="1" dirty="0"/>
              <a:t>Attorney-Client Privilege and Communications vs. Facts</a:t>
            </a:r>
          </a:p>
          <a:p>
            <a:r>
              <a:rPr lang="en-US" dirty="0"/>
              <a:t>In a concise four-page analysis of the privilege, Justice Gabriel walks us through:</a:t>
            </a:r>
          </a:p>
          <a:p>
            <a:r>
              <a:rPr lang="en-US" dirty="0"/>
              <a:t>Section 13-90-107(1)(b), C.R.S. (2023), which </a:t>
            </a:r>
            <a:r>
              <a:rPr lang="en-US" b="1" dirty="0"/>
              <a:t>codified the common-law attorney-client privilege</a:t>
            </a:r>
            <a:r>
              <a:rPr lang="en-US" dirty="0"/>
              <a:t> that states, </a:t>
            </a:r>
          </a:p>
          <a:p>
            <a:pPr lvl="1"/>
            <a:r>
              <a:rPr lang="en-US" dirty="0"/>
              <a:t>“An attorney shall not be examined without the consent of his client as to any communication made by the client to him or his advice given thereon in the course of professional employment…” and</a:t>
            </a:r>
          </a:p>
          <a:p>
            <a:r>
              <a:rPr lang="en-US" dirty="0"/>
              <a:t>Justice Gabriel emphasized that caselaw starting with </a:t>
            </a:r>
            <a:r>
              <a:rPr lang="en-US" b="1" i="1" dirty="0"/>
              <a:t>Gordon v. Boyles </a:t>
            </a:r>
            <a:r>
              <a:rPr lang="en-US" dirty="0"/>
              <a:t>(</a:t>
            </a:r>
            <a:r>
              <a:rPr lang="it-IT" dirty="0"/>
              <a:t>9 P.3d 1106, 1123 (Colo. 2000))</a:t>
            </a:r>
            <a:r>
              <a:rPr lang="en-US" dirty="0"/>
              <a:t> explains that </a:t>
            </a:r>
          </a:p>
          <a:p>
            <a:pPr lvl="1"/>
            <a:r>
              <a:rPr lang="en-US" dirty="0"/>
              <a:t>The privilege is premised on the notion that candid and open communication from the client to the attorney without fear of disclosure will promote the orderly administration of justice.</a:t>
            </a:r>
          </a:p>
          <a:p>
            <a:endParaRPr lang="en-US" dirty="0"/>
          </a:p>
        </p:txBody>
      </p:sp>
    </p:spTree>
    <p:extLst>
      <p:ext uri="{BB962C8B-B14F-4D97-AF65-F5344CB8AC3E}">
        <p14:creationId xmlns:p14="http://schemas.microsoft.com/office/powerpoint/2010/main" val="7982240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2A2F-4D9D-E44C-397E-96FF5BA8ACC1}"/>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9B9893D4-C3C1-1542-782E-DE8824480ED7}"/>
              </a:ext>
            </a:extLst>
          </p:cNvPr>
          <p:cNvSpPr>
            <a:spLocks noGrp="1"/>
          </p:cNvSpPr>
          <p:nvPr>
            <p:ph sz="quarter" idx="10"/>
          </p:nvPr>
        </p:nvSpPr>
        <p:spPr>
          <a:xfrm>
            <a:off x="457200" y="1351026"/>
            <a:ext cx="8229600" cy="3243834"/>
          </a:xfrm>
        </p:spPr>
        <p:txBody>
          <a:bodyPr>
            <a:normAutofit fontScale="85000" lnSpcReduction="20000"/>
          </a:bodyPr>
          <a:lstStyle/>
          <a:p>
            <a:r>
              <a:rPr lang="en-US" b="1" dirty="0"/>
              <a:t>The Colorado Supreme Court: Waivers and C.R.C.P. 26(a)(2)</a:t>
            </a:r>
          </a:p>
          <a:p>
            <a:r>
              <a:rPr lang="en-US" dirty="0"/>
              <a:t>The Court then turned to the </a:t>
            </a:r>
            <a:r>
              <a:rPr lang="en-US" b="1" dirty="0"/>
              <a:t>issue</a:t>
            </a:r>
            <a:r>
              <a:rPr lang="en-US" dirty="0"/>
              <a:t> of whether the plaintiffs, as the trial court ruled, had </a:t>
            </a:r>
            <a:r>
              <a:rPr lang="en-US" b="1" dirty="0"/>
              <a:t>waived their claim of privilege</a:t>
            </a:r>
            <a:r>
              <a:rPr lang="en-US" dirty="0"/>
              <a:t> when their counsel provided their expert with a </a:t>
            </a:r>
            <a:r>
              <a:rPr lang="en-US" b="1" dirty="0"/>
              <a:t>spreadsheet</a:t>
            </a:r>
            <a:r>
              <a:rPr lang="en-US" dirty="0"/>
              <a:t> containing information learned in confidential client communications, </a:t>
            </a:r>
          </a:p>
          <a:p>
            <a:pPr lvl="1"/>
            <a:r>
              <a:rPr lang="en-US" dirty="0"/>
              <a:t>Without providing the communications themselves. </a:t>
            </a:r>
          </a:p>
          <a:p>
            <a:r>
              <a:rPr lang="en-US" dirty="0"/>
              <a:t>The plaintiffs argued that their counsel had merely provided the expert with the spreadsheet and that</a:t>
            </a:r>
          </a:p>
          <a:p>
            <a:r>
              <a:rPr lang="en-US" dirty="0"/>
              <a:t>By so doing they did </a:t>
            </a:r>
            <a:r>
              <a:rPr lang="en-US" b="1" dirty="0"/>
              <a:t>not</a:t>
            </a:r>
            <a:r>
              <a:rPr lang="en-US" dirty="0"/>
              <a:t> waive the attorney-client privilege as to the </a:t>
            </a:r>
            <a:r>
              <a:rPr lang="en-US" b="1" dirty="0"/>
              <a:t>underlying communications </a:t>
            </a:r>
          </a:p>
          <a:p>
            <a:r>
              <a:rPr lang="en-US" dirty="0"/>
              <a:t>Because the expert never considered those communications; </a:t>
            </a:r>
          </a:p>
          <a:p>
            <a:pPr lvl="1"/>
            <a:r>
              <a:rPr lang="en-US" dirty="0"/>
              <a:t>The </a:t>
            </a:r>
            <a:r>
              <a:rPr lang="en-US" b="1" dirty="0"/>
              <a:t>expert only relied on and used the facts and data </a:t>
            </a:r>
            <a:r>
              <a:rPr lang="en-US" dirty="0"/>
              <a:t>in forming his opinion.</a:t>
            </a:r>
          </a:p>
        </p:txBody>
      </p:sp>
    </p:spTree>
    <p:extLst>
      <p:ext uri="{BB962C8B-B14F-4D97-AF65-F5344CB8AC3E}">
        <p14:creationId xmlns:p14="http://schemas.microsoft.com/office/powerpoint/2010/main" val="40444357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0382-F433-8E37-7F98-681A2FA2E563}"/>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0F892B13-E469-6164-F3BC-2F74EF9E6E91}"/>
              </a:ext>
            </a:extLst>
          </p:cNvPr>
          <p:cNvSpPr>
            <a:spLocks noGrp="1"/>
          </p:cNvSpPr>
          <p:nvPr>
            <p:ph sz="quarter" idx="10"/>
          </p:nvPr>
        </p:nvSpPr>
        <p:spPr>
          <a:xfrm>
            <a:off x="457200" y="1351026"/>
            <a:ext cx="8229600" cy="3243834"/>
          </a:xfrm>
        </p:spPr>
        <p:txBody>
          <a:bodyPr>
            <a:normAutofit lnSpcReduction="10000"/>
          </a:bodyPr>
          <a:lstStyle/>
          <a:p>
            <a:r>
              <a:rPr lang="en-US" b="1" dirty="0"/>
              <a:t>The Colorado Supreme Court concluded:</a:t>
            </a:r>
          </a:p>
          <a:p>
            <a:pPr lvl="1"/>
            <a:r>
              <a:rPr lang="en-US" dirty="0"/>
              <a:t>“Terumo’s argument overlooks the fundamental distinction in our case law between communications and facts. </a:t>
            </a:r>
          </a:p>
          <a:p>
            <a:pPr lvl="1"/>
            <a:r>
              <a:rPr lang="en-US" dirty="0"/>
              <a:t>“As noted above, facts, even when made within a client’s communication to counsel, are not protected by the attorney-client privilege and are discoverable. </a:t>
            </a:r>
          </a:p>
          <a:p>
            <a:pPr lvl="1"/>
            <a:r>
              <a:rPr lang="en-US" dirty="0"/>
              <a:t>“Thus, whether those facts are shared with an expert while preparing for trial or divulged to opposing counsel during discovery, the party sharing those facts has not disclosed anything that can be deemed privileged or confidential.</a:t>
            </a:r>
          </a:p>
          <a:p>
            <a:pPr lvl="1"/>
            <a:r>
              <a:rPr lang="en-US" dirty="0"/>
              <a:t>“That does not mean, however, as Terumo appears to suggest, that the client no longer has a reasonable expectation that the communications themselves will be treated as confidential.”</a:t>
            </a:r>
          </a:p>
          <a:p>
            <a:endParaRPr lang="en-US" dirty="0"/>
          </a:p>
        </p:txBody>
      </p:sp>
    </p:spTree>
    <p:extLst>
      <p:ext uri="{BB962C8B-B14F-4D97-AF65-F5344CB8AC3E}">
        <p14:creationId xmlns:p14="http://schemas.microsoft.com/office/powerpoint/2010/main" val="24713181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CD07-FC31-7C12-0E72-DE6973459EC2}"/>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2490600D-C251-44A5-98D1-93E5B366B98D}"/>
              </a:ext>
            </a:extLst>
          </p:cNvPr>
          <p:cNvSpPr>
            <a:spLocks noGrp="1"/>
          </p:cNvSpPr>
          <p:nvPr>
            <p:ph sz="quarter" idx="10"/>
          </p:nvPr>
        </p:nvSpPr>
        <p:spPr>
          <a:xfrm>
            <a:off x="457200" y="1351026"/>
            <a:ext cx="8229600" cy="3243834"/>
          </a:xfrm>
        </p:spPr>
        <p:txBody>
          <a:bodyPr>
            <a:normAutofit fontScale="92500" lnSpcReduction="10000"/>
          </a:bodyPr>
          <a:lstStyle/>
          <a:p>
            <a:r>
              <a:rPr lang="en-US" b="1" dirty="0"/>
              <a:t>Furthermore:</a:t>
            </a:r>
          </a:p>
          <a:p>
            <a:pPr lvl="1"/>
            <a:r>
              <a:rPr lang="en-US" dirty="0"/>
              <a:t>“Nor does it suffice to say that plaintiffs can redact their communications with counsel to ensure that only non-privileged facts are disclosed. </a:t>
            </a:r>
          </a:p>
          <a:p>
            <a:pPr lvl="1"/>
            <a:r>
              <a:rPr lang="en-US" dirty="0"/>
              <a:t>“As noted above, attorneys and their clients routinely communicate about the facts of a particular case.</a:t>
            </a:r>
          </a:p>
          <a:p>
            <a:pPr lvl="1"/>
            <a:r>
              <a:rPr lang="en-US" dirty="0"/>
              <a:t>“If all attorney-client communications were now subject to discovery as long as all parts of the communications other than the non-privileged facts were redacted, then the burden on parties and their counsel – not to mention the already high costs of the discovery process – would increase dramatically.</a:t>
            </a:r>
          </a:p>
          <a:p>
            <a:pPr lvl="1"/>
            <a:r>
              <a:rPr lang="en-US" dirty="0"/>
              <a:t>“Such a rule could also become a tool for harassing and vexatious litigation practices. </a:t>
            </a:r>
          </a:p>
          <a:p>
            <a:pPr lvl="1"/>
            <a:r>
              <a:rPr lang="en-US" dirty="0"/>
              <a:t>“We decline to adopt such a rule.”</a:t>
            </a:r>
          </a:p>
          <a:p>
            <a:endParaRPr lang="en-US" dirty="0"/>
          </a:p>
        </p:txBody>
      </p:sp>
    </p:spTree>
    <p:extLst>
      <p:ext uri="{BB962C8B-B14F-4D97-AF65-F5344CB8AC3E}">
        <p14:creationId xmlns:p14="http://schemas.microsoft.com/office/powerpoint/2010/main" val="41926482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519A-75BA-82F6-68FF-437114548845}"/>
              </a:ext>
            </a:extLst>
          </p:cNvPr>
          <p:cNvSpPr>
            <a:spLocks noGrp="1"/>
          </p:cNvSpPr>
          <p:nvPr>
            <p:ph type="title"/>
          </p:nvPr>
        </p:nvSpPr>
        <p:spPr>
          <a:xfrm>
            <a:off x="457200" y="347472"/>
            <a:ext cx="7692694" cy="630936"/>
          </a:xfrm>
        </p:spPr>
        <p:txBody>
          <a:bodyPr>
            <a:normAutofit/>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9795F4CA-9E77-3BCC-6C5D-EB257B0CAA74}"/>
              </a:ext>
            </a:extLst>
          </p:cNvPr>
          <p:cNvSpPr>
            <a:spLocks noGrp="1"/>
          </p:cNvSpPr>
          <p:nvPr>
            <p:ph sz="quarter" idx="10"/>
          </p:nvPr>
        </p:nvSpPr>
        <p:spPr>
          <a:xfrm>
            <a:off x="457200" y="1351026"/>
            <a:ext cx="8229600" cy="3243834"/>
          </a:xfrm>
        </p:spPr>
        <p:txBody>
          <a:bodyPr>
            <a:normAutofit lnSpcReduction="10000"/>
          </a:bodyPr>
          <a:lstStyle/>
          <a:p>
            <a:r>
              <a:rPr lang="en-US" b="1" dirty="0"/>
              <a:t>The Supreme Court agreed:</a:t>
            </a:r>
          </a:p>
          <a:p>
            <a:pPr lvl="1"/>
            <a:r>
              <a:rPr lang="en-US" dirty="0"/>
              <a:t>“[A] client might impliedly waive the attorney-client privilege if the client discloses “privileged communications to a third party.” . . . </a:t>
            </a:r>
          </a:p>
          <a:p>
            <a:pPr lvl="1"/>
            <a:r>
              <a:rPr lang="en-US" dirty="0"/>
              <a:t>“If, however, the client discloses to the third party only non-privileged information, such as factual assertions, and did not place any privileged communications at issue or disclose any privileged communications to a third party, then the client has not impliedly waived the privilege. . . .</a:t>
            </a:r>
          </a:p>
          <a:p>
            <a:pPr lvl="1"/>
            <a:r>
              <a:rPr lang="en-US" dirty="0"/>
              <a:t>“If, however, the expert has not considered the document or material in connection with formulating his opinions in the case, </a:t>
            </a:r>
          </a:p>
          <a:p>
            <a:pPr lvl="1"/>
            <a:r>
              <a:rPr lang="en-US" dirty="0"/>
              <a:t>“Then C.R.C.P. 26(a)(2) does not require the production of that document or material.”</a:t>
            </a:r>
          </a:p>
          <a:p>
            <a:endParaRPr lang="en-US" dirty="0"/>
          </a:p>
        </p:txBody>
      </p:sp>
    </p:spTree>
    <p:extLst>
      <p:ext uri="{BB962C8B-B14F-4D97-AF65-F5344CB8AC3E}">
        <p14:creationId xmlns:p14="http://schemas.microsoft.com/office/powerpoint/2010/main" val="39987493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B479-7B8B-83FA-ABED-92F9776F97B1}"/>
              </a:ext>
            </a:extLst>
          </p:cNvPr>
          <p:cNvSpPr>
            <a:spLocks noGrp="1"/>
          </p:cNvSpPr>
          <p:nvPr>
            <p:ph type="title"/>
          </p:nvPr>
        </p:nvSpPr>
        <p:spPr>
          <a:xfrm>
            <a:off x="457200" y="347472"/>
            <a:ext cx="7692694" cy="630936"/>
          </a:xfrm>
        </p:spPr>
        <p:txBody>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3F03926F-3D90-B379-28E9-6584D60A0486}"/>
              </a:ext>
            </a:extLst>
          </p:cNvPr>
          <p:cNvSpPr>
            <a:spLocks noGrp="1"/>
          </p:cNvSpPr>
          <p:nvPr>
            <p:ph sz="quarter" idx="10"/>
          </p:nvPr>
        </p:nvSpPr>
        <p:spPr>
          <a:xfrm>
            <a:off x="457200" y="1351026"/>
            <a:ext cx="8229600" cy="3243834"/>
          </a:xfrm>
        </p:spPr>
        <p:txBody>
          <a:bodyPr>
            <a:normAutofit/>
          </a:bodyPr>
          <a:lstStyle/>
          <a:p>
            <a:r>
              <a:rPr lang="en-US" b="1" dirty="0"/>
              <a:t>Privileged Communications Were </a:t>
            </a:r>
            <a:r>
              <a:rPr lang="en-US" b="1" u="sng" dirty="0"/>
              <a:t>Not</a:t>
            </a:r>
            <a:r>
              <a:rPr lang="en-US" b="1" dirty="0"/>
              <a:t> Provided to the Expert. </a:t>
            </a:r>
          </a:p>
          <a:p>
            <a:r>
              <a:rPr lang="en-US" b="1" dirty="0"/>
              <a:t>Thus, No Waiver.</a:t>
            </a:r>
          </a:p>
          <a:p>
            <a:pPr lvl="1"/>
            <a:r>
              <a:rPr lang="en-US" dirty="0"/>
              <a:t>“The plaintiffs shared with their expert a spreadsheet containing non-privileged, factual information. </a:t>
            </a:r>
          </a:p>
          <a:p>
            <a:pPr lvl="1"/>
            <a:r>
              <a:rPr lang="en-US" dirty="0"/>
              <a:t>“The spreadsheet had, indeed, been compiled from confidential communications with plaintiffs. </a:t>
            </a:r>
          </a:p>
          <a:p>
            <a:pPr lvl="1"/>
            <a:r>
              <a:rPr lang="en-US" dirty="0"/>
              <a:t>“But the disclosure of that non-privileged information “does not mean that 20 plaintiffs impliedly waived the attorney-client privilege as to the privileged communications.”</a:t>
            </a:r>
          </a:p>
        </p:txBody>
      </p:sp>
    </p:spTree>
    <p:extLst>
      <p:ext uri="{BB962C8B-B14F-4D97-AF65-F5344CB8AC3E}">
        <p14:creationId xmlns:p14="http://schemas.microsoft.com/office/powerpoint/2010/main" val="2653626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FF00-E654-766F-87E1-0E39237075B0}"/>
              </a:ext>
            </a:extLst>
          </p:cNvPr>
          <p:cNvSpPr>
            <a:spLocks noGrp="1"/>
          </p:cNvSpPr>
          <p:nvPr>
            <p:ph type="title"/>
          </p:nvPr>
        </p:nvSpPr>
        <p:spPr>
          <a:xfrm>
            <a:off x="457200" y="347472"/>
            <a:ext cx="7692694" cy="630936"/>
          </a:xfrm>
        </p:spPr>
        <p:txBody>
          <a:bodyPr>
            <a:normAutofit/>
          </a:bodyPr>
          <a:lstStyle/>
          <a:p>
            <a:r>
              <a:rPr lang="en-US" i="1" dirty="0">
                <a:hlinkClick r:id="rId2">
                  <a:extLst>
                    <a:ext uri="{A12FA001-AC4F-418D-AE19-62706E023703}">
                      <ahyp:hlinkClr xmlns:ahyp="http://schemas.microsoft.com/office/drawing/2018/hyperlinkcolor" val="tx"/>
                    </a:ext>
                  </a:extLst>
                </a:hlinkClick>
              </a:rPr>
              <a:t>In Re Jordan v. Terumo BCT</a:t>
            </a:r>
            <a:endParaRPr lang="en-US" i="1" dirty="0"/>
          </a:p>
        </p:txBody>
      </p:sp>
      <p:sp>
        <p:nvSpPr>
          <p:cNvPr id="3" name="Content Placeholder 2">
            <a:extLst>
              <a:ext uri="{FF2B5EF4-FFF2-40B4-BE49-F238E27FC236}">
                <a16:creationId xmlns:a16="http://schemas.microsoft.com/office/drawing/2014/main" id="{B8862540-C0E3-34F1-DFDF-6F24071E49B7}"/>
              </a:ext>
            </a:extLst>
          </p:cNvPr>
          <p:cNvSpPr>
            <a:spLocks noGrp="1"/>
          </p:cNvSpPr>
          <p:nvPr>
            <p:ph sz="quarter" idx="10"/>
          </p:nvPr>
        </p:nvSpPr>
        <p:spPr>
          <a:xfrm>
            <a:off x="457200" y="1350963"/>
            <a:ext cx="8229600" cy="3444874"/>
          </a:xfrm>
        </p:spPr>
        <p:txBody>
          <a:bodyPr>
            <a:normAutofit fontScale="92500" lnSpcReduction="10000"/>
          </a:bodyPr>
          <a:lstStyle/>
          <a:p>
            <a:r>
              <a:rPr lang="en-US" b="1" dirty="0"/>
              <a:t>The Supreme Court stated:</a:t>
            </a:r>
          </a:p>
          <a:p>
            <a:pPr lvl="1"/>
            <a:r>
              <a:rPr lang="en-US" dirty="0"/>
              <a:t>“Rather, for plaintiffs to have impliedly waived the attorney-client privilege over their confidential communications, </a:t>
            </a:r>
          </a:p>
          <a:p>
            <a:pPr lvl="1"/>
            <a:r>
              <a:rPr lang="en-US" b="1" dirty="0"/>
              <a:t>“They would have needed to disclose the communications to the expert.</a:t>
            </a:r>
          </a:p>
          <a:p>
            <a:pPr lvl="1"/>
            <a:r>
              <a:rPr lang="en-US" dirty="0"/>
              <a:t>“Nothing in the record indicates, however, and Terumo does not appear to suggest, that the expert saw any of the communications sent from plaintiffs to their counsel.</a:t>
            </a:r>
          </a:p>
          <a:p>
            <a:pPr lvl="1"/>
            <a:r>
              <a:rPr lang="en-US" dirty="0"/>
              <a:t>“Moreover, because nothing in the record suggests that the expert ever read or reviewed (i.e., considered) those underlying communications, and </a:t>
            </a:r>
          </a:p>
          <a:p>
            <a:pPr lvl="1"/>
            <a:r>
              <a:rPr lang="en-US" b="1" dirty="0"/>
              <a:t>“Because C.R.C.P. 26(a)(2) compels the disclosure of only that which the expert has considered in forming his opinion, </a:t>
            </a:r>
          </a:p>
          <a:p>
            <a:pPr lvl="1"/>
            <a:r>
              <a:rPr lang="en-US" dirty="0"/>
              <a:t>“We conclude that the district court erred in ordering plaintiffs to produce, pursuant to C.R.C.P. 26(a)(2), their communications with their counsel.”</a:t>
            </a:r>
          </a:p>
        </p:txBody>
      </p:sp>
    </p:spTree>
    <p:extLst>
      <p:ext uri="{BB962C8B-B14F-4D97-AF65-F5344CB8AC3E}">
        <p14:creationId xmlns:p14="http://schemas.microsoft.com/office/powerpoint/2010/main" val="13913245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2186"/>
            <a:ext cx="8229600" cy="1519127"/>
          </a:xfrm>
        </p:spPr>
        <p:txBody>
          <a:bodyPr>
            <a:normAutofit/>
          </a:bodyPr>
          <a:lstStyle/>
          <a:p>
            <a:pPr algn="ctr"/>
            <a:r>
              <a:rPr lang="en-US" b="1" i="1" dirty="0">
                <a:solidFill>
                  <a:schemeClr val="accent1"/>
                </a:solidFill>
              </a:rPr>
              <a:t>Practical Tips</a:t>
            </a:r>
          </a:p>
        </p:txBody>
      </p:sp>
    </p:spTree>
    <p:extLst>
      <p:ext uri="{BB962C8B-B14F-4D97-AF65-F5344CB8AC3E}">
        <p14:creationId xmlns:p14="http://schemas.microsoft.com/office/powerpoint/2010/main" val="25862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Practical Tips</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Consider hiring all potentially testifying experts, first, as a non-testifying consultant</a:t>
            </a:r>
          </a:p>
          <a:p>
            <a:r>
              <a:rPr lang="en-US" dirty="0"/>
              <a:t>Gives you the ability to assess/test their:</a:t>
            </a:r>
          </a:p>
          <a:p>
            <a:pPr lvl="1"/>
            <a:r>
              <a:rPr lang="en-US" dirty="0"/>
              <a:t>Competence</a:t>
            </a:r>
          </a:p>
          <a:p>
            <a:pPr lvl="1"/>
            <a:r>
              <a:rPr lang="en-US" dirty="0"/>
              <a:t>Effectiveness as a witness</a:t>
            </a:r>
          </a:p>
          <a:p>
            <a:pPr lvl="1"/>
            <a:r>
              <a:rPr lang="en-US" dirty="0"/>
              <a:t>Methods</a:t>
            </a:r>
          </a:p>
          <a:p>
            <a:pPr lvl="1"/>
            <a:r>
              <a:rPr lang="en-US" dirty="0"/>
              <a:t>Conclusions and opinions</a:t>
            </a:r>
          </a:p>
          <a:p>
            <a:pPr lvl="2"/>
            <a:r>
              <a:rPr lang="en-US" dirty="0"/>
              <a:t>They can help identify other experts if you decide not to use them </a:t>
            </a:r>
          </a:p>
          <a:p>
            <a:endParaRPr lang="en-US" dirty="0"/>
          </a:p>
        </p:txBody>
      </p:sp>
    </p:spTree>
    <p:extLst>
      <p:ext uri="{BB962C8B-B14F-4D97-AF65-F5344CB8AC3E}">
        <p14:creationId xmlns:p14="http://schemas.microsoft.com/office/powerpoint/2010/main" val="11288556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Autofit/>
          </a:bodyPr>
          <a:lstStyle/>
          <a:p>
            <a:r>
              <a:rPr lang="en-US" dirty="0"/>
              <a:t>Practical Tips</a:t>
            </a:r>
          </a:p>
        </p:txBody>
      </p:sp>
      <p:sp>
        <p:nvSpPr>
          <p:cNvPr id="3" name="Content Placeholder 2"/>
          <p:cNvSpPr>
            <a:spLocks noGrp="1"/>
          </p:cNvSpPr>
          <p:nvPr>
            <p:ph sz="quarter" idx="10"/>
          </p:nvPr>
        </p:nvSpPr>
        <p:spPr>
          <a:xfrm>
            <a:off x="457200" y="1351026"/>
            <a:ext cx="8229600" cy="3243834"/>
          </a:xfrm>
        </p:spPr>
        <p:txBody>
          <a:bodyPr>
            <a:noAutofit/>
          </a:bodyPr>
          <a:lstStyle/>
          <a:p>
            <a:r>
              <a:rPr lang="en-US" dirty="0"/>
              <a:t>Once hired, an expert’s interactions are no different than with others  </a:t>
            </a:r>
          </a:p>
          <a:p>
            <a:pPr lvl="1"/>
            <a:r>
              <a:rPr lang="en-US" dirty="0"/>
              <a:t>Clients or members of the litigation team and staff </a:t>
            </a:r>
          </a:p>
          <a:p>
            <a:r>
              <a:rPr lang="en-US" dirty="0"/>
              <a:t>Limit written materials as much as possible</a:t>
            </a:r>
          </a:p>
          <a:p>
            <a:r>
              <a:rPr lang="en-US" dirty="0"/>
              <a:t>Place Headers on </a:t>
            </a:r>
            <a:r>
              <a:rPr lang="en-US" u="sng" dirty="0"/>
              <a:t>all</a:t>
            </a:r>
            <a:r>
              <a:rPr lang="en-US" dirty="0"/>
              <a:t> written documents – texts, emails, drafts, etc. </a:t>
            </a:r>
          </a:p>
          <a:p>
            <a:pPr lvl="1"/>
            <a:r>
              <a:rPr lang="en-US" dirty="0"/>
              <a:t>The key words that have substance and will be picked up by a computer search</a:t>
            </a:r>
          </a:p>
          <a:p>
            <a:pPr lvl="2"/>
            <a:r>
              <a:rPr lang="en-US" b="1" i="1" dirty="0">
                <a:solidFill>
                  <a:srgbClr val="C00000"/>
                </a:solidFill>
              </a:rPr>
              <a:t>“Privileged and Confidential”</a:t>
            </a:r>
          </a:p>
          <a:p>
            <a:pPr lvl="2"/>
            <a:r>
              <a:rPr lang="en-US" b="1" i="1" dirty="0">
                <a:solidFill>
                  <a:srgbClr val="C00000"/>
                </a:solidFill>
              </a:rPr>
              <a:t>“Attorney Work Product”</a:t>
            </a:r>
          </a:p>
          <a:p>
            <a:r>
              <a:rPr lang="en-US" dirty="0"/>
              <a:t>Again - on emails, letters, cell phone </a:t>
            </a:r>
            <a:r>
              <a:rPr lang="en-US" u="sng" dirty="0"/>
              <a:t>texts</a:t>
            </a:r>
            <a:r>
              <a:rPr lang="en-US" dirty="0"/>
              <a:t>, drafts, finals, reports, memos</a:t>
            </a:r>
          </a:p>
        </p:txBody>
      </p:sp>
    </p:spTree>
    <p:extLst>
      <p:ext uri="{BB962C8B-B14F-4D97-AF65-F5344CB8AC3E}">
        <p14:creationId xmlns:p14="http://schemas.microsoft.com/office/powerpoint/2010/main" val="33527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7787" y="501895"/>
            <a:ext cx="6448425" cy="3736975"/>
          </a:xfrm>
        </p:spPr>
        <p:txBody>
          <a:bodyPr/>
          <a:lstStyle/>
          <a:p>
            <a:pPr algn="ctr"/>
            <a:br>
              <a:rPr lang="en-US" b="1" i="1" dirty="0">
                <a:solidFill>
                  <a:srgbClr val="0070C0"/>
                </a:solidFill>
              </a:rPr>
            </a:br>
            <a:r>
              <a:rPr lang="en-US" sz="3300" b="1" i="1" dirty="0">
                <a:solidFill>
                  <a:schemeClr val="tx1"/>
                </a:solidFill>
              </a:rPr>
              <a:t>Unless You’re Worried About</a:t>
            </a:r>
            <a:br>
              <a:rPr lang="en-US" sz="3300" b="1" i="1" dirty="0">
                <a:solidFill>
                  <a:schemeClr val="tx1"/>
                </a:solidFill>
              </a:rPr>
            </a:br>
            <a:br>
              <a:rPr lang="en-US" sz="3300" b="1" i="1" dirty="0">
                <a:solidFill>
                  <a:schemeClr val="tx1"/>
                </a:solidFill>
              </a:rPr>
            </a:br>
            <a:r>
              <a:rPr lang="en-US" sz="4500" b="1" i="1" dirty="0">
                <a:solidFill>
                  <a:srgbClr val="097DBB"/>
                </a:solidFill>
              </a:rPr>
              <a:t>An Emergency</a:t>
            </a:r>
          </a:p>
        </p:txBody>
      </p:sp>
    </p:spTree>
    <p:extLst>
      <p:ext uri="{BB962C8B-B14F-4D97-AF65-F5344CB8AC3E}">
        <p14:creationId xmlns:p14="http://schemas.microsoft.com/office/powerpoint/2010/main" val="4104473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7692694" cy="1384300"/>
          </a:xfrm>
        </p:spPr>
        <p:txBody>
          <a:bodyPr>
            <a:normAutofit fontScale="90000"/>
          </a:bodyPr>
          <a:lstStyle/>
          <a:p>
            <a:pPr algn="ctr"/>
            <a:r>
              <a:rPr lang="en-US" dirty="0" err="1"/>
              <a:t>Whaaaattt</a:t>
            </a:r>
            <a:r>
              <a:rPr lang="en-US" dirty="0"/>
              <a:t>??? </a:t>
            </a:r>
            <a:br>
              <a:rPr lang="en-US" dirty="0"/>
            </a:br>
            <a:r>
              <a:rPr lang="en-US" dirty="0"/>
              <a:t>Labels on Everything? </a:t>
            </a:r>
            <a:br>
              <a:rPr lang="en-US" dirty="0"/>
            </a:br>
            <a:r>
              <a:rPr lang="en-US" i="1" dirty="0">
                <a:solidFill>
                  <a:srgbClr val="C00000"/>
                </a:solidFill>
              </a:rPr>
              <a:t>YES!</a:t>
            </a:r>
          </a:p>
        </p:txBody>
      </p:sp>
      <p:sp>
        <p:nvSpPr>
          <p:cNvPr id="3" name="Content Placeholder 2"/>
          <p:cNvSpPr>
            <a:spLocks noGrp="1"/>
          </p:cNvSpPr>
          <p:nvPr>
            <p:ph sz="quarter" idx="10"/>
          </p:nvPr>
        </p:nvSpPr>
        <p:spPr>
          <a:xfrm>
            <a:off x="457200" y="1803400"/>
            <a:ext cx="8229600" cy="2791460"/>
          </a:xfrm>
        </p:spPr>
        <p:txBody>
          <a:bodyPr>
            <a:noAutofit/>
          </a:bodyPr>
          <a:lstStyle/>
          <a:p>
            <a:r>
              <a:rPr lang="en-US" dirty="0"/>
              <a:t>Electronically Stored Information (“ESI”)</a:t>
            </a:r>
          </a:p>
          <a:p>
            <a:pPr lvl="2"/>
            <a:r>
              <a:rPr lang="en-US" dirty="0"/>
              <a:t>Gather all the ESI</a:t>
            </a:r>
          </a:p>
          <a:p>
            <a:pPr lvl="2"/>
            <a:r>
              <a:rPr lang="en-US" dirty="0"/>
              <a:t>And turn the computer people loose</a:t>
            </a:r>
          </a:p>
          <a:p>
            <a:r>
              <a:rPr lang="en-US" dirty="0"/>
              <a:t>Key words and phrases segregate protected material</a:t>
            </a:r>
          </a:p>
          <a:p>
            <a:pPr lvl="1"/>
            <a:r>
              <a:rPr lang="en-US" dirty="0"/>
              <a:t>Those documents, emails, drafts, texts - all will be turned over to a human being</a:t>
            </a:r>
          </a:p>
          <a:p>
            <a:pPr lvl="2"/>
            <a:r>
              <a:rPr lang="en-US" dirty="0"/>
              <a:t>To determine the legitimacy of any claim of privilege or work product.</a:t>
            </a:r>
          </a:p>
        </p:txBody>
      </p:sp>
    </p:spTree>
    <p:extLst>
      <p:ext uri="{BB962C8B-B14F-4D97-AF65-F5344CB8AC3E}">
        <p14:creationId xmlns:p14="http://schemas.microsoft.com/office/powerpoint/2010/main" val="24731607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327343"/>
            <a:ext cx="6446838" cy="4362450"/>
          </a:xfrm>
        </p:spPr>
        <p:txBody>
          <a:bodyPr/>
          <a:lstStyle/>
          <a:p>
            <a:pPr algn="ctr"/>
            <a:r>
              <a:rPr lang="en-US" sz="3000" b="1" i="1" dirty="0">
                <a:solidFill>
                  <a:schemeClr val="accent1"/>
                </a:solidFill>
              </a:rPr>
              <a:t>Note To All Experts and Consultants</a:t>
            </a:r>
            <a:br>
              <a:rPr lang="en-US" sz="3000" dirty="0">
                <a:solidFill>
                  <a:schemeClr val="accent1"/>
                </a:solidFill>
              </a:rPr>
            </a:br>
            <a:r>
              <a:rPr lang="en-US" sz="6000" b="1" i="1" dirty="0">
                <a:solidFill>
                  <a:srgbClr val="C00000"/>
                </a:solidFill>
              </a:rPr>
              <a:t>Use The Phone!!!</a:t>
            </a:r>
            <a:br>
              <a:rPr lang="en-US" sz="6000" b="1" i="1" dirty="0">
                <a:solidFill>
                  <a:schemeClr val="accent1"/>
                </a:solidFill>
              </a:rPr>
            </a:br>
            <a:r>
              <a:rPr lang="en-US" sz="2400" b="1" i="1" dirty="0">
                <a:solidFill>
                  <a:schemeClr val="accent1"/>
                </a:solidFill>
              </a:rPr>
              <a:t>Call the Attorney and Actually Talk</a:t>
            </a:r>
          </a:p>
        </p:txBody>
      </p:sp>
    </p:spTree>
    <p:extLst>
      <p:ext uri="{BB962C8B-B14F-4D97-AF65-F5344CB8AC3E}">
        <p14:creationId xmlns:p14="http://schemas.microsoft.com/office/powerpoint/2010/main" val="258628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Practical Tips</a:t>
            </a:r>
          </a:p>
        </p:txBody>
      </p:sp>
      <p:sp>
        <p:nvSpPr>
          <p:cNvPr id="3" name="Content Placeholder 2"/>
          <p:cNvSpPr>
            <a:spLocks noGrp="1"/>
          </p:cNvSpPr>
          <p:nvPr>
            <p:ph sz="quarter" idx="10"/>
          </p:nvPr>
        </p:nvSpPr>
        <p:spPr>
          <a:xfrm>
            <a:off x="457200" y="1351026"/>
            <a:ext cx="8229600" cy="3243834"/>
          </a:xfrm>
        </p:spPr>
        <p:txBody>
          <a:bodyPr>
            <a:normAutofit/>
          </a:bodyPr>
          <a:lstStyle/>
          <a:p>
            <a:r>
              <a:rPr lang="en-US" dirty="0"/>
              <a:t>Do NOT use contingent fee agreements. </a:t>
            </a:r>
          </a:p>
          <a:p>
            <a:r>
              <a:rPr lang="en-US" dirty="0"/>
              <a:t>Use Confidentiality Provisions in the Fee Agreement.</a:t>
            </a:r>
          </a:p>
          <a:p>
            <a:r>
              <a:rPr lang="en-US" dirty="0"/>
              <a:t>Police the expert’s use of social media and advertising.</a:t>
            </a:r>
          </a:p>
          <a:p>
            <a:endParaRPr lang="en-US" dirty="0"/>
          </a:p>
        </p:txBody>
      </p:sp>
    </p:spTree>
    <p:extLst>
      <p:ext uri="{BB962C8B-B14F-4D97-AF65-F5344CB8AC3E}">
        <p14:creationId xmlns:p14="http://schemas.microsoft.com/office/powerpoint/2010/main" val="18300891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9A76-B776-E25E-A20C-3AB0DA1CD9AA}"/>
              </a:ext>
            </a:extLst>
          </p:cNvPr>
          <p:cNvSpPr>
            <a:spLocks noGrp="1"/>
          </p:cNvSpPr>
          <p:nvPr>
            <p:ph type="title" idx="4294967295"/>
          </p:nvPr>
        </p:nvSpPr>
        <p:spPr>
          <a:xfrm>
            <a:off x="457200" y="597023"/>
            <a:ext cx="8229600" cy="628650"/>
          </a:xfrm>
        </p:spPr>
        <p:txBody>
          <a:bodyPr>
            <a:normAutofit fontScale="90000"/>
          </a:bodyPr>
          <a:lstStyle/>
          <a:p>
            <a:pPr algn="ctr"/>
            <a:r>
              <a:rPr lang="en-US" sz="4950" b="1" i="1" dirty="0">
                <a:solidFill>
                  <a:schemeClr val="accent1"/>
                </a:solidFill>
              </a:rPr>
              <a:t>Practical Tips</a:t>
            </a:r>
            <a:endParaRPr lang="en-US" sz="4950" dirty="0">
              <a:solidFill>
                <a:schemeClr val="accent1"/>
              </a:solidFill>
            </a:endParaRPr>
          </a:p>
        </p:txBody>
      </p:sp>
      <p:sp>
        <p:nvSpPr>
          <p:cNvPr id="3" name="Content Placeholder 2">
            <a:extLst>
              <a:ext uri="{FF2B5EF4-FFF2-40B4-BE49-F238E27FC236}">
                <a16:creationId xmlns:a16="http://schemas.microsoft.com/office/drawing/2014/main" id="{15F10235-68F3-4E66-50B6-431848492CA4}"/>
              </a:ext>
            </a:extLst>
          </p:cNvPr>
          <p:cNvSpPr>
            <a:spLocks noGrp="1"/>
          </p:cNvSpPr>
          <p:nvPr>
            <p:ph idx="4294967295"/>
          </p:nvPr>
        </p:nvSpPr>
        <p:spPr>
          <a:xfrm>
            <a:off x="457200" y="1598735"/>
            <a:ext cx="8229600" cy="3241675"/>
          </a:xfrm>
        </p:spPr>
        <p:txBody>
          <a:bodyPr/>
          <a:lstStyle/>
          <a:p>
            <a:pPr marL="0" indent="0" algn="ctr">
              <a:buNone/>
            </a:pPr>
            <a:r>
              <a:rPr lang="en-US" sz="3000" b="1" i="1" dirty="0">
                <a:solidFill>
                  <a:schemeClr val="accent1"/>
                </a:solidFill>
              </a:rPr>
              <a:t>Avoid “seamless collaboration” </a:t>
            </a:r>
          </a:p>
          <a:p>
            <a:pPr marL="0" indent="0" algn="ctr">
              <a:buNone/>
            </a:pPr>
            <a:endParaRPr lang="en-US" sz="3000" b="1" i="1" dirty="0">
              <a:solidFill>
                <a:schemeClr val="accent1"/>
              </a:solidFill>
            </a:endParaRPr>
          </a:p>
          <a:p>
            <a:pPr marL="0" indent="0" algn="ctr">
              <a:buNone/>
            </a:pPr>
            <a:r>
              <a:rPr lang="en-US" sz="3000" b="1" i="1" dirty="0">
                <a:solidFill>
                  <a:schemeClr val="accent1"/>
                </a:solidFill>
              </a:rPr>
              <a:t>Between Testifying and </a:t>
            </a:r>
          </a:p>
          <a:p>
            <a:pPr marL="0" indent="0" algn="ctr">
              <a:buNone/>
            </a:pPr>
            <a:r>
              <a:rPr lang="en-US" sz="3000" b="1" i="1" dirty="0">
                <a:solidFill>
                  <a:schemeClr val="accent1"/>
                </a:solidFill>
              </a:rPr>
              <a:t>Non-testifying Experts and Consultants  </a:t>
            </a:r>
          </a:p>
          <a:p>
            <a:endParaRPr lang="en-US" dirty="0"/>
          </a:p>
        </p:txBody>
      </p:sp>
    </p:spTree>
    <p:extLst>
      <p:ext uri="{BB962C8B-B14F-4D97-AF65-F5344CB8AC3E}">
        <p14:creationId xmlns:p14="http://schemas.microsoft.com/office/powerpoint/2010/main" val="4094455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E7371-90B5-E4BC-C71A-D8D550ADC98F}"/>
              </a:ext>
            </a:extLst>
          </p:cNvPr>
          <p:cNvSpPr>
            <a:spLocks noGrp="1"/>
          </p:cNvSpPr>
          <p:nvPr>
            <p:ph type="title" idx="4294967295"/>
          </p:nvPr>
        </p:nvSpPr>
        <p:spPr>
          <a:xfrm>
            <a:off x="457200" y="406400"/>
            <a:ext cx="8229600" cy="1104900"/>
          </a:xfrm>
        </p:spPr>
        <p:txBody>
          <a:bodyPr>
            <a:normAutofit/>
          </a:bodyPr>
          <a:lstStyle/>
          <a:p>
            <a:pPr algn="ctr"/>
            <a:r>
              <a:rPr lang="en-US" b="1" i="1" dirty="0">
                <a:solidFill>
                  <a:schemeClr val="accent1"/>
                </a:solidFill>
              </a:rPr>
              <a:t>The Attorney Is The Go-Between</a:t>
            </a:r>
            <a:br>
              <a:rPr lang="en-US" b="1" i="1" dirty="0">
                <a:solidFill>
                  <a:schemeClr val="accent1"/>
                </a:solidFill>
              </a:rPr>
            </a:br>
            <a:r>
              <a:rPr lang="en-US" b="1" i="1" dirty="0">
                <a:solidFill>
                  <a:schemeClr val="accent1"/>
                </a:solidFill>
              </a:rPr>
              <a:t>The Gatekeeper</a:t>
            </a:r>
          </a:p>
        </p:txBody>
      </p:sp>
      <p:sp>
        <p:nvSpPr>
          <p:cNvPr id="3" name="Content Placeholder 2">
            <a:extLst>
              <a:ext uri="{FF2B5EF4-FFF2-40B4-BE49-F238E27FC236}">
                <a16:creationId xmlns:a16="http://schemas.microsoft.com/office/drawing/2014/main" id="{9F64826A-AB23-0B8F-690D-21689069F0BE}"/>
              </a:ext>
            </a:extLst>
          </p:cNvPr>
          <p:cNvSpPr>
            <a:spLocks noGrp="1"/>
          </p:cNvSpPr>
          <p:nvPr>
            <p:ph idx="4294967295"/>
          </p:nvPr>
        </p:nvSpPr>
        <p:spPr>
          <a:xfrm>
            <a:off x="457200" y="1626870"/>
            <a:ext cx="8229600" cy="3241675"/>
          </a:xfrm>
        </p:spPr>
        <p:txBody>
          <a:bodyPr>
            <a:normAutofit/>
          </a:bodyPr>
          <a:lstStyle/>
          <a:p>
            <a:pPr marL="0" indent="0" algn="ctr">
              <a:buNone/>
            </a:pPr>
            <a:r>
              <a:rPr lang="en-US" sz="1800" b="1" i="1" dirty="0"/>
              <a:t>One of the most abused “common practices”</a:t>
            </a:r>
          </a:p>
          <a:p>
            <a:pPr marL="0" indent="0" algn="ctr">
              <a:buNone/>
            </a:pPr>
            <a:r>
              <a:rPr lang="en-US" sz="1800" b="1" i="1" dirty="0"/>
              <a:t>Letting the testifying expert and non-testifying consultant contact each other at any time</a:t>
            </a:r>
          </a:p>
          <a:p>
            <a:pPr marL="0" indent="0" algn="ctr">
              <a:buNone/>
            </a:pPr>
            <a:r>
              <a:rPr lang="en-US" sz="1800" b="1" i="1" dirty="0"/>
              <a:t>The attorney must act as the gatekeeper of </a:t>
            </a:r>
          </a:p>
          <a:p>
            <a:pPr marL="342900" lvl="1" indent="0" algn="ctr">
              <a:buNone/>
            </a:pPr>
            <a:r>
              <a:rPr lang="en-US" sz="1800" b="1" i="1" dirty="0"/>
              <a:t>Oral communications</a:t>
            </a:r>
          </a:p>
          <a:p>
            <a:pPr marL="342900" lvl="1" indent="0" algn="ctr">
              <a:buNone/>
            </a:pPr>
            <a:r>
              <a:rPr lang="en-US" sz="1800" b="1" i="1" dirty="0"/>
              <a:t>Written communications</a:t>
            </a:r>
          </a:p>
          <a:p>
            <a:pPr marL="342900" lvl="1" indent="0" algn="ctr">
              <a:buNone/>
            </a:pPr>
            <a:r>
              <a:rPr lang="en-US" sz="1800" b="1" i="1" dirty="0"/>
              <a:t>Exchanges of studies, reports, discovery </a:t>
            </a:r>
          </a:p>
        </p:txBody>
      </p:sp>
    </p:spTree>
    <p:extLst>
      <p:ext uri="{BB962C8B-B14F-4D97-AF65-F5344CB8AC3E}">
        <p14:creationId xmlns:p14="http://schemas.microsoft.com/office/powerpoint/2010/main" val="1660476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8581" y="234950"/>
            <a:ext cx="6446838" cy="979488"/>
          </a:xfrm>
        </p:spPr>
        <p:txBody>
          <a:bodyPr>
            <a:normAutofit/>
          </a:bodyPr>
          <a:lstStyle/>
          <a:p>
            <a:pPr algn="ctr"/>
            <a:r>
              <a:rPr lang="en-US" sz="4500" b="1" i="1" dirty="0">
                <a:solidFill>
                  <a:schemeClr val="accent1"/>
                </a:solidFill>
              </a:rPr>
              <a:t>Practical Tips</a:t>
            </a:r>
            <a:endParaRPr lang="en-US" sz="4500" dirty="0">
              <a:solidFill>
                <a:schemeClr val="accent1"/>
              </a:solidFill>
            </a:endParaRPr>
          </a:p>
        </p:txBody>
      </p:sp>
      <p:sp>
        <p:nvSpPr>
          <p:cNvPr id="3" name="Content Placeholder 2"/>
          <p:cNvSpPr>
            <a:spLocks noGrp="1"/>
          </p:cNvSpPr>
          <p:nvPr>
            <p:ph idx="4294967295"/>
          </p:nvPr>
        </p:nvSpPr>
        <p:spPr>
          <a:xfrm>
            <a:off x="1259681" y="1319213"/>
            <a:ext cx="6624638" cy="3676650"/>
          </a:xfrm>
        </p:spPr>
        <p:txBody>
          <a:bodyPr>
            <a:normAutofit/>
          </a:bodyPr>
          <a:lstStyle/>
          <a:p>
            <a:pPr marL="0" indent="0" algn="ctr">
              <a:buNone/>
            </a:pPr>
            <a:r>
              <a:rPr lang="en-US" sz="2700" b="1" i="1" dirty="0">
                <a:solidFill>
                  <a:schemeClr val="accent1"/>
                </a:solidFill>
              </a:rPr>
              <a:t>If a non-testifying expert communicates directly with your client</a:t>
            </a:r>
          </a:p>
          <a:p>
            <a:pPr marL="0" indent="0" algn="ctr">
              <a:buNone/>
            </a:pPr>
            <a:r>
              <a:rPr lang="en-US" sz="2700" b="1" i="1" dirty="0">
                <a:solidFill>
                  <a:schemeClr val="accent1"/>
                </a:solidFill>
              </a:rPr>
              <a:t>Establish a process that allows you to    claim the protections of the 	</a:t>
            </a:r>
          </a:p>
          <a:p>
            <a:pPr marL="0" indent="0" algn="ctr">
              <a:buNone/>
            </a:pPr>
            <a:r>
              <a:rPr lang="en-US" sz="2700" b="1" i="1" u="sng" dirty="0">
                <a:solidFill>
                  <a:schemeClr val="accent1"/>
                </a:solidFill>
              </a:rPr>
              <a:t>attorney-client communication privilege</a:t>
            </a:r>
          </a:p>
        </p:txBody>
      </p:sp>
    </p:spTree>
    <p:extLst>
      <p:ext uri="{BB962C8B-B14F-4D97-AF65-F5344CB8AC3E}">
        <p14:creationId xmlns:p14="http://schemas.microsoft.com/office/powerpoint/2010/main" val="16741722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7692694" cy="630936"/>
          </a:xfrm>
        </p:spPr>
        <p:txBody>
          <a:bodyPr>
            <a:normAutofit/>
          </a:bodyPr>
          <a:lstStyle/>
          <a:p>
            <a:r>
              <a:rPr lang="en-US" dirty="0"/>
              <a:t>Practical Tips</a:t>
            </a:r>
          </a:p>
        </p:txBody>
      </p:sp>
      <p:sp>
        <p:nvSpPr>
          <p:cNvPr id="3" name="Content Placeholder 2"/>
          <p:cNvSpPr>
            <a:spLocks noGrp="1"/>
          </p:cNvSpPr>
          <p:nvPr>
            <p:ph sz="quarter" idx="10"/>
          </p:nvPr>
        </p:nvSpPr>
        <p:spPr>
          <a:xfrm>
            <a:off x="457200" y="1351026"/>
            <a:ext cx="8229600" cy="3243834"/>
          </a:xfrm>
        </p:spPr>
        <p:txBody>
          <a:bodyPr>
            <a:normAutofit fontScale="92500" lnSpcReduction="10000"/>
          </a:bodyPr>
          <a:lstStyle/>
          <a:p>
            <a:r>
              <a:rPr lang="en-US" dirty="0"/>
              <a:t>Most conservative options:</a:t>
            </a:r>
          </a:p>
          <a:p>
            <a:pPr lvl="1"/>
            <a:r>
              <a:rPr lang="en-US" dirty="0"/>
              <a:t>Only when you or another attorney is involved</a:t>
            </a:r>
          </a:p>
          <a:p>
            <a:pPr lvl="1"/>
            <a:r>
              <a:rPr lang="en-US" dirty="0"/>
              <a:t>Only in person </a:t>
            </a:r>
          </a:p>
          <a:p>
            <a:pPr lvl="2"/>
            <a:r>
              <a:rPr lang="en-US" dirty="0"/>
              <a:t>On the Phone, Zoom, TEAMS, </a:t>
            </a:r>
            <a:r>
              <a:rPr lang="en-US" dirty="0" err="1"/>
              <a:t>WebEx</a:t>
            </a:r>
            <a:r>
              <a:rPr lang="en-US" dirty="0"/>
              <a:t> – those work just fine</a:t>
            </a:r>
          </a:p>
          <a:p>
            <a:pPr lvl="1"/>
            <a:r>
              <a:rPr lang="en-US" dirty="0"/>
              <a:t>Not in writing. </a:t>
            </a:r>
          </a:p>
          <a:p>
            <a:r>
              <a:rPr lang="en-US" dirty="0"/>
              <a:t>Any written material related thereto (texts, emails, memos, summaries, etc.) properly labeled: </a:t>
            </a:r>
          </a:p>
          <a:p>
            <a:pPr lvl="1"/>
            <a:r>
              <a:rPr lang="en-US" b="1" i="1" dirty="0">
                <a:solidFill>
                  <a:srgbClr val="C00000"/>
                </a:solidFill>
              </a:rPr>
              <a:t>Privileged and Confidential</a:t>
            </a:r>
          </a:p>
          <a:p>
            <a:pPr lvl="1"/>
            <a:r>
              <a:rPr lang="en-US" b="1" i="1" dirty="0">
                <a:solidFill>
                  <a:srgbClr val="C00000"/>
                </a:solidFill>
              </a:rPr>
              <a:t>Attorney Work Product</a:t>
            </a:r>
          </a:p>
          <a:p>
            <a:pPr lvl="1"/>
            <a:r>
              <a:rPr lang="en-US" b="1" i="1" dirty="0">
                <a:solidFill>
                  <a:srgbClr val="C00000"/>
                </a:solidFill>
              </a:rPr>
              <a:t>Attorney-Client Communication </a:t>
            </a:r>
          </a:p>
          <a:p>
            <a:endParaRPr lang="en-US" dirty="0"/>
          </a:p>
        </p:txBody>
      </p:sp>
    </p:spTree>
    <p:extLst>
      <p:ext uri="{BB962C8B-B14F-4D97-AF65-F5344CB8AC3E}">
        <p14:creationId xmlns:p14="http://schemas.microsoft.com/office/powerpoint/2010/main" val="23616241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44277"/>
            <a:ext cx="6823629" cy="1294513"/>
          </a:xfrm>
        </p:spPr>
        <p:txBody>
          <a:bodyPr>
            <a:noAutofit/>
          </a:bodyPr>
          <a:lstStyle/>
          <a:p>
            <a:r>
              <a:rPr lang="en-US" sz="3200" b="1" dirty="0"/>
              <a:t>Working With Experts</a:t>
            </a:r>
            <a:br>
              <a:rPr lang="en-US" dirty="0"/>
            </a:br>
            <a:r>
              <a:rPr lang="en-US" sz="2800" dirty="0"/>
              <a:t>Attorney-Client Communication Privilege</a:t>
            </a:r>
            <a:br>
              <a:rPr lang="en-US" sz="2800" dirty="0"/>
            </a:br>
            <a:r>
              <a:rPr lang="en-US" sz="2800" dirty="0"/>
              <a:t>Attorney Work Product Doctrine </a:t>
            </a:r>
            <a:br>
              <a:rPr lang="en-US" sz="2800" dirty="0"/>
            </a:br>
            <a:r>
              <a:rPr lang="en-US" sz="2000" dirty="0"/>
              <a:t>An Updated Primer</a:t>
            </a:r>
          </a:p>
        </p:txBody>
      </p:sp>
      <p:sp>
        <p:nvSpPr>
          <p:cNvPr id="3" name="Subtitle 2"/>
          <p:cNvSpPr>
            <a:spLocks noGrp="1"/>
          </p:cNvSpPr>
          <p:nvPr>
            <p:ph type="subTitle" idx="1"/>
          </p:nvPr>
        </p:nvSpPr>
        <p:spPr>
          <a:xfrm>
            <a:off x="457200" y="1550908"/>
            <a:ext cx="6823628" cy="293370"/>
          </a:xfrm>
        </p:spPr>
        <p:txBody>
          <a:bodyPr>
            <a:normAutofit fontScale="85000" lnSpcReduction="20000"/>
          </a:bodyPr>
          <a:lstStyle/>
          <a:p>
            <a:r>
              <a:rPr lang="en-US" dirty="0"/>
              <a:t>Colorado Environmental Management Society Annual Conference | September 10, 2024</a:t>
            </a:r>
          </a:p>
          <a:p>
            <a:endParaRPr lang="en-US" dirty="0"/>
          </a:p>
        </p:txBody>
      </p:sp>
      <p:sp>
        <p:nvSpPr>
          <p:cNvPr id="9" name="Text Placeholder 8">
            <a:extLst>
              <a:ext uri="{FF2B5EF4-FFF2-40B4-BE49-F238E27FC236}">
                <a16:creationId xmlns:a16="http://schemas.microsoft.com/office/drawing/2014/main" id="{0F16DBE2-5E2B-19BC-7C64-742070DBCAFE}"/>
              </a:ext>
            </a:extLst>
          </p:cNvPr>
          <p:cNvSpPr>
            <a:spLocks noGrp="1"/>
          </p:cNvSpPr>
          <p:nvPr>
            <p:ph type="body" sz="quarter" idx="15"/>
          </p:nvPr>
        </p:nvSpPr>
        <p:spPr>
          <a:xfrm>
            <a:off x="457200" y="4140926"/>
            <a:ext cx="4852988" cy="726349"/>
          </a:xfrm>
        </p:spPr>
        <p:txBody>
          <a:bodyPr/>
          <a:lstStyle/>
          <a:p>
            <a:r>
              <a:rPr lang="en-US" b="1" dirty="0"/>
              <a:t>John L. Watson, Esquire</a:t>
            </a:r>
            <a:br>
              <a:rPr lang="en-US" dirty="0"/>
            </a:br>
            <a:r>
              <a:rPr lang="en-US" dirty="0"/>
              <a:t>1700 Lincoln Street, Suite 2000 | Denver CO, 80203</a:t>
            </a:r>
            <a:br>
              <a:rPr lang="en-US" dirty="0"/>
            </a:br>
            <a:r>
              <a:rPr lang="en-US" dirty="0"/>
              <a:t>jwatson@spencerfane.com | 303.882.7941</a:t>
            </a:r>
          </a:p>
        </p:txBody>
      </p:sp>
    </p:spTree>
    <p:extLst>
      <p:ext uri="{BB962C8B-B14F-4D97-AF65-F5344CB8AC3E}">
        <p14:creationId xmlns:p14="http://schemas.microsoft.com/office/powerpoint/2010/main" val="28293708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2DC5-32B4-9997-47F3-BB1E763A4431}"/>
              </a:ext>
            </a:extLst>
          </p:cNvPr>
          <p:cNvSpPr>
            <a:spLocks noGrp="1"/>
          </p:cNvSpPr>
          <p:nvPr>
            <p:ph type="title"/>
          </p:nvPr>
        </p:nvSpPr>
        <p:spPr>
          <a:xfrm>
            <a:off x="457200" y="347472"/>
            <a:ext cx="7692694" cy="630936"/>
          </a:xfrm>
        </p:spPr>
        <p:txBody>
          <a:bodyPr/>
          <a:lstStyle/>
          <a:p>
            <a:r>
              <a:rPr lang="en-US" dirty="0"/>
              <a:t>Thank You</a:t>
            </a:r>
          </a:p>
        </p:txBody>
      </p:sp>
      <p:pic>
        <p:nvPicPr>
          <p:cNvPr id="9" name="Picture Placeholder 8">
            <a:extLst>
              <a:ext uri="{FF2B5EF4-FFF2-40B4-BE49-F238E27FC236}">
                <a16:creationId xmlns:a16="http://schemas.microsoft.com/office/drawing/2014/main" id="{EAF98AB9-2977-DC1C-D430-2BD2B7E6C648}"/>
              </a:ext>
            </a:extLst>
          </p:cNvPr>
          <p:cNvPicPr>
            <a:picLocks noGrp="1" noChangeAspect="1"/>
          </p:cNvPicPr>
          <p:nvPr>
            <p:ph type="pic" sz="quarter" idx="13"/>
          </p:nvPr>
        </p:nvPicPr>
        <p:blipFill rotWithShape="1">
          <a:blip r:embed="rId2"/>
          <a:srcRect t="2475" b="34523"/>
          <a:stretch/>
        </p:blipFill>
        <p:spPr>
          <a:xfrm>
            <a:off x="503238" y="1352550"/>
            <a:ext cx="1554162" cy="1371600"/>
          </a:xfrm>
        </p:spPr>
      </p:pic>
      <p:sp>
        <p:nvSpPr>
          <p:cNvPr id="4" name="Text Placeholder 3">
            <a:extLst>
              <a:ext uri="{FF2B5EF4-FFF2-40B4-BE49-F238E27FC236}">
                <a16:creationId xmlns:a16="http://schemas.microsoft.com/office/drawing/2014/main" id="{49CCD595-0BEF-7430-254B-056273C16CA8}"/>
              </a:ext>
            </a:extLst>
          </p:cNvPr>
          <p:cNvSpPr>
            <a:spLocks noGrp="1"/>
          </p:cNvSpPr>
          <p:nvPr>
            <p:ph type="body" sz="quarter" idx="17"/>
          </p:nvPr>
        </p:nvSpPr>
        <p:spPr>
          <a:xfrm>
            <a:off x="2057400" y="1346200"/>
            <a:ext cx="1600199" cy="225624"/>
          </a:xfrm>
        </p:spPr>
        <p:txBody>
          <a:bodyPr/>
          <a:lstStyle/>
          <a:p>
            <a:r>
              <a:rPr lang="en-US" dirty="0"/>
              <a:t>John L. Watson</a:t>
            </a:r>
          </a:p>
        </p:txBody>
      </p:sp>
      <p:sp>
        <p:nvSpPr>
          <p:cNvPr id="5" name="Text Placeholder 4">
            <a:extLst>
              <a:ext uri="{FF2B5EF4-FFF2-40B4-BE49-F238E27FC236}">
                <a16:creationId xmlns:a16="http://schemas.microsoft.com/office/drawing/2014/main" id="{AFC54796-B152-539E-703B-C597C08B6B95}"/>
              </a:ext>
            </a:extLst>
          </p:cNvPr>
          <p:cNvSpPr>
            <a:spLocks noGrp="1"/>
          </p:cNvSpPr>
          <p:nvPr>
            <p:ph type="body" sz="quarter" idx="18"/>
          </p:nvPr>
        </p:nvSpPr>
        <p:spPr>
          <a:xfrm>
            <a:off x="2057400" y="1583944"/>
            <a:ext cx="1600199" cy="173049"/>
          </a:xfrm>
        </p:spPr>
        <p:txBody>
          <a:bodyPr/>
          <a:lstStyle/>
          <a:p>
            <a:r>
              <a:rPr lang="en-US" dirty="0"/>
              <a:t>Attorney</a:t>
            </a:r>
          </a:p>
        </p:txBody>
      </p:sp>
      <p:sp>
        <p:nvSpPr>
          <p:cNvPr id="6" name="Text Placeholder 5">
            <a:extLst>
              <a:ext uri="{FF2B5EF4-FFF2-40B4-BE49-F238E27FC236}">
                <a16:creationId xmlns:a16="http://schemas.microsoft.com/office/drawing/2014/main" id="{422632E5-EA6E-6F4B-DE7C-1FAA9037AB5A}"/>
              </a:ext>
            </a:extLst>
          </p:cNvPr>
          <p:cNvSpPr>
            <a:spLocks noGrp="1"/>
          </p:cNvSpPr>
          <p:nvPr>
            <p:ph type="body" sz="quarter" idx="19"/>
          </p:nvPr>
        </p:nvSpPr>
        <p:spPr>
          <a:xfrm>
            <a:off x="2057400" y="1748536"/>
            <a:ext cx="1600199" cy="173049"/>
          </a:xfrm>
        </p:spPr>
        <p:txBody>
          <a:bodyPr/>
          <a:lstStyle/>
          <a:p>
            <a:r>
              <a:rPr lang="en-US" dirty="0"/>
              <a:t>Denver, CO</a:t>
            </a:r>
          </a:p>
        </p:txBody>
      </p:sp>
      <p:sp>
        <p:nvSpPr>
          <p:cNvPr id="7" name="Text Placeholder 6">
            <a:extLst>
              <a:ext uri="{FF2B5EF4-FFF2-40B4-BE49-F238E27FC236}">
                <a16:creationId xmlns:a16="http://schemas.microsoft.com/office/drawing/2014/main" id="{8C95531A-7A39-C6A3-3D24-BDF975DF3337}"/>
              </a:ext>
            </a:extLst>
          </p:cNvPr>
          <p:cNvSpPr>
            <a:spLocks noGrp="1"/>
          </p:cNvSpPr>
          <p:nvPr>
            <p:ph type="body" sz="quarter" idx="20"/>
          </p:nvPr>
        </p:nvSpPr>
        <p:spPr>
          <a:xfrm>
            <a:off x="2057400" y="1913128"/>
            <a:ext cx="1600199" cy="173049"/>
          </a:xfrm>
        </p:spPr>
        <p:txBody>
          <a:bodyPr/>
          <a:lstStyle/>
          <a:p>
            <a:r>
              <a:rPr lang="en-US" dirty="0"/>
              <a:t>303.882.7941</a:t>
            </a:r>
          </a:p>
        </p:txBody>
      </p:sp>
      <p:sp>
        <p:nvSpPr>
          <p:cNvPr id="8" name="Text Placeholder 7">
            <a:extLst>
              <a:ext uri="{FF2B5EF4-FFF2-40B4-BE49-F238E27FC236}">
                <a16:creationId xmlns:a16="http://schemas.microsoft.com/office/drawing/2014/main" id="{E3E892CC-A7B7-4039-A127-936480AC5865}"/>
              </a:ext>
            </a:extLst>
          </p:cNvPr>
          <p:cNvSpPr>
            <a:spLocks noGrp="1"/>
          </p:cNvSpPr>
          <p:nvPr>
            <p:ph type="body" sz="quarter" idx="21"/>
          </p:nvPr>
        </p:nvSpPr>
        <p:spPr>
          <a:xfrm>
            <a:off x="2057400" y="2086864"/>
            <a:ext cx="1600199" cy="173049"/>
          </a:xfrm>
        </p:spPr>
        <p:txBody>
          <a:bodyPr/>
          <a:lstStyle/>
          <a:p>
            <a:r>
              <a:rPr lang="en-US" dirty="0"/>
              <a:t>jwatson@spencerfane.com</a:t>
            </a:r>
          </a:p>
        </p:txBody>
      </p:sp>
    </p:spTree>
    <p:extLst>
      <p:ext uri="{BB962C8B-B14F-4D97-AF65-F5344CB8AC3E}">
        <p14:creationId xmlns:p14="http://schemas.microsoft.com/office/powerpoint/2010/main" val="62363932"/>
      </p:ext>
    </p:extLst>
  </p:cSld>
  <p:clrMapOvr>
    <a:masterClrMapping/>
  </p:clrMapOvr>
</p:sld>
</file>

<file path=ppt/theme/theme1.xml><?xml version="1.0" encoding="utf-8"?>
<a:theme xmlns:a="http://schemas.openxmlformats.org/drawingml/2006/main" name="SF_new_08 01 24">
  <a:themeElements>
    <a:clrScheme name="Custom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97DBB"/>
      </a:hlink>
      <a:folHlink>
        <a:srgbClr val="097DB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F_new_08 01 24" id="{77C194B2-BB55-4139-988B-EEA54E9A6557}" vid="{79C34A95-FD1E-4E4F-ABA0-D646FC7976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D769BEB8750D49ABF98D373F20C16C" ma:contentTypeVersion="6" ma:contentTypeDescription="Create a new document." ma:contentTypeScope="" ma:versionID="5d5c1b55212cc6e380cbe97e5468d4b1">
  <xsd:schema xmlns:xsd="http://www.w3.org/2001/XMLSchema" xmlns:xs="http://www.w3.org/2001/XMLSchema" xmlns:p="http://schemas.microsoft.com/office/2006/metadata/properties" xmlns:ns3="8893f23d-57f5-4bd7-ab16-0f935ebc609a" targetNamespace="http://schemas.microsoft.com/office/2006/metadata/properties" ma:root="true" ma:fieldsID="7ffd376d94b3558aba880b792618e4fe" ns3:_="">
    <xsd:import namespace="8893f23d-57f5-4bd7-ab16-0f935ebc609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3f23d-57f5-4bd7-ab16-0f935ebc6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893f23d-57f5-4bd7-ab16-0f935ebc609a" xsi:nil="true"/>
  </documentManagement>
</p:properties>
</file>

<file path=customXml/itemProps1.xml><?xml version="1.0" encoding="utf-8"?>
<ds:datastoreItem xmlns:ds="http://schemas.openxmlformats.org/officeDocument/2006/customXml" ds:itemID="{76ADA473-4F44-4E92-9BF4-D22728D47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93f23d-57f5-4bd7-ab16-0f935ebc60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8691B6-EA60-4F89-AB6E-48F9B78F80D4}">
  <ds:schemaRefs>
    <ds:schemaRef ds:uri="http://schemas.microsoft.com/sharepoint/v3/contenttype/forms"/>
  </ds:schemaRefs>
</ds:datastoreItem>
</file>

<file path=customXml/itemProps3.xml><?xml version="1.0" encoding="utf-8"?>
<ds:datastoreItem xmlns:ds="http://schemas.openxmlformats.org/officeDocument/2006/customXml" ds:itemID="{2F8D9FCB-854B-4A9A-B221-223B9ECA87F3}">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www.w3.org/XML/1998/namespace"/>
    <ds:schemaRef ds:uri="http://schemas.microsoft.com/office/2006/documentManagement/types"/>
    <ds:schemaRef ds:uri="http://purl.org/dc/terms/"/>
    <ds:schemaRef ds:uri="http://purl.org/dc/dcmitype/"/>
    <ds:schemaRef ds:uri="8893f23d-57f5-4bd7-ab16-0f935ebc609a"/>
  </ds:schemaRefs>
</ds:datastoreItem>
</file>

<file path=docProps/app.xml><?xml version="1.0" encoding="utf-8"?>
<Properties xmlns="http://schemas.openxmlformats.org/officeDocument/2006/extended-properties" xmlns:vt="http://schemas.openxmlformats.org/officeDocument/2006/docPropsVTypes">
  <Template>SF_new_08 01 24</Template>
  <TotalTime>2987</TotalTime>
  <Words>6432</Words>
  <Application>Microsoft Office PowerPoint</Application>
  <PresentationFormat>On-screen Show (16:9)</PresentationFormat>
  <Paragraphs>504</Paragraphs>
  <Slides>98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98</vt:i4>
      </vt:variant>
    </vt:vector>
  </HeadingPairs>
  <TitlesOfParts>
    <vt:vector size="102" baseType="lpstr">
      <vt:lpstr>Arial</vt:lpstr>
      <vt:lpstr>Calibri</vt:lpstr>
      <vt:lpstr>Roboto</vt:lpstr>
      <vt:lpstr>SF_new_08 01 24</vt:lpstr>
      <vt:lpstr>Working With Experts Attorney-Client Communication Privilege Attorney Work Product Doctrine  An Updated Primer</vt:lpstr>
      <vt:lpstr>Why Do Attorneys Use Both Testifying and Non-testifying Experts and Consultants?</vt:lpstr>
      <vt:lpstr>By the way: The Correct Pronunciation -  “Dow-Burt”  Like “How Burt”  Or “Cow Burt” Or “Dow Chemical Burt”  Not Dough-Bear  As explained by the attorney representing plaintiffs in Daubert v. Merrell Dow Pharmaceuticals, Inc.,   See  https://smithblawg.blogspot.com/2014/08/pronouncing-daubert-important-lesson.html  </vt:lpstr>
      <vt:lpstr> Daubert v. Merrell Dow Pharmaceuticals</vt:lpstr>
      <vt:lpstr> As Prelude to This Discussion  How Do Attorneys Pick the Ones to Testify?   </vt:lpstr>
      <vt:lpstr>Ability to Testify? Meaning – Will They be Persuasive?</vt:lpstr>
      <vt:lpstr>Other Considerations for the “Testifying” Expert </vt:lpstr>
      <vt:lpstr> Persuasiveness Is Not Necessarily  Important  For the Non-testifying Expert</vt:lpstr>
      <vt:lpstr> Unless You’re Worried About  An Emergency</vt:lpstr>
      <vt:lpstr>The Emergency </vt:lpstr>
      <vt:lpstr>Putting Aside the  Emergency Situation (For the Moment)</vt:lpstr>
      <vt:lpstr>Issues – Money</vt:lpstr>
      <vt:lpstr>Issues – Work Product Protections</vt:lpstr>
      <vt:lpstr> Issues –   How to Ensure the Protections of the   Attorney-Client Communication Privilege   </vt:lpstr>
      <vt:lpstr>First – Money</vt:lpstr>
      <vt:lpstr>Why Is Money Such A Concern?</vt:lpstr>
      <vt:lpstr>Candor Toward the Tribunal</vt:lpstr>
      <vt:lpstr>Formal Opinion 103 –  Propriety of Compensating a Non-Expert Witness in a Civil Action </vt:lpstr>
      <vt:lpstr>Colorado Statutes</vt:lpstr>
      <vt:lpstr>Fact Witnesses vs. Experts</vt:lpstr>
      <vt:lpstr>Fact Witnesses vs. Experts</vt:lpstr>
      <vt:lpstr>Fee Agreements With Experts</vt:lpstr>
      <vt:lpstr>Contingent Fee Deals With Experts are Prohibited</vt:lpstr>
      <vt:lpstr>Non-Testifying Experts A Different Animal?  Contingent Fee Agreements </vt:lpstr>
      <vt:lpstr>Practical Implications Of A Contingent Fee Arrangement</vt:lpstr>
      <vt:lpstr>The End Result  Of All This? </vt:lpstr>
      <vt:lpstr>Next?   Protections Afforded By The Attorney Work Product Doctrine</vt:lpstr>
      <vt:lpstr>The Work Product Doctrine</vt:lpstr>
      <vt:lpstr>Hickman v. Taylor</vt:lpstr>
      <vt:lpstr>Hickman v. Taylor</vt:lpstr>
      <vt:lpstr>Background – Work Product Doctrine</vt:lpstr>
      <vt:lpstr>Rule 26(b)(3)</vt:lpstr>
      <vt:lpstr>C.R.C.P 26(b)(3)</vt:lpstr>
      <vt:lpstr>Federal Rule of Civil Procedure 26(b)(3)(A)</vt:lpstr>
      <vt:lpstr>Rule of Civil Procedure 26(b)(3)(A)</vt:lpstr>
      <vt:lpstr>Rule of Civil Procedure 26(b)(3)(B)</vt:lpstr>
      <vt:lpstr>Non-testifying Consultant’s Work As Attorney Work-Product</vt:lpstr>
      <vt:lpstr>Next?   Attorney-Client Communication Privilege</vt:lpstr>
      <vt:lpstr>Is Work Protected by the Attorney-Client Communication Privilege?</vt:lpstr>
      <vt:lpstr>Hybrid Work Product Protections  And The Attorney-Client Communication Privilege</vt:lpstr>
      <vt:lpstr>Hybrid – Protections Afforded by  The Work Product Doctrine And  The Attorney-Client Communication Privilege </vt:lpstr>
      <vt:lpstr>Discovery</vt:lpstr>
      <vt:lpstr>Non-Testifying Experts -  Identity? </vt:lpstr>
      <vt:lpstr>Rule 26(b)(4)(D) Discovery of Non-Testifying Experts</vt:lpstr>
      <vt:lpstr>Ager v. Jane C. Stormont Hospital and Training School for Nurses</vt:lpstr>
      <vt:lpstr>Identity -  Exceptional Circumstances</vt:lpstr>
      <vt:lpstr>Identity, Generally</vt:lpstr>
      <vt:lpstr>Identity, Generally</vt:lpstr>
      <vt:lpstr>Identity, Generally</vt:lpstr>
      <vt:lpstr>Tenth Circuit Ager v. Jane C. Stormont Hospital</vt:lpstr>
      <vt:lpstr>Baki v. B.F. Diamond Construction  71 F.R.D. 179 (D.Md. 1976)</vt:lpstr>
      <vt:lpstr>Baki</vt:lpstr>
      <vt:lpstr>Baki Followed Elsewhere</vt:lpstr>
      <vt:lpstr>In re Welding Fumes Products Liability Litigation  534 F. Supp.2d 761, 767-68 (N.D. Ohio 2008)</vt:lpstr>
      <vt:lpstr>Exceptional Circumstances</vt:lpstr>
      <vt:lpstr>Exceptional Circumstances</vt:lpstr>
      <vt:lpstr>Shifting Gears   Back To  The Emergency  Plan B</vt:lpstr>
      <vt:lpstr>The Emergency Plan B</vt:lpstr>
      <vt:lpstr>The Emergency </vt:lpstr>
      <vt:lpstr>Federal Rule of Civil Procedure 26(b)(4)(B),(C)</vt:lpstr>
      <vt:lpstr>Federal Rule of Civil Procedure 26(b)(4)(B),(C)</vt:lpstr>
      <vt:lpstr>The Emergency</vt:lpstr>
      <vt:lpstr>The Emergency</vt:lpstr>
      <vt:lpstr>The Emergency</vt:lpstr>
      <vt:lpstr>Beware Collaboration Between Testifying and Non-testifying Experts</vt:lpstr>
      <vt:lpstr>Collaboration</vt:lpstr>
      <vt:lpstr>Collaboration</vt:lpstr>
      <vt:lpstr>Collaboration</vt:lpstr>
      <vt:lpstr>The Most Recent Colorado Supreme Court Examination of the Topics</vt:lpstr>
      <vt:lpstr>In Re Jordan v. Terumo BCT 2024 CO 38</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In Re Jordan v. Terumo BCT</vt:lpstr>
      <vt:lpstr>Practical Tips</vt:lpstr>
      <vt:lpstr>Practical Tips</vt:lpstr>
      <vt:lpstr>Practical Tips</vt:lpstr>
      <vt:lpstr>Whaaaattt???  Labels on Everything?  YES!</vt:lpstr>
      <vt:lpstr>Note To All Experts and Consultants Use The Phone!!! Call the Attorney and Actually Talk</vt:lpstr>
      <vt:lpstr>Practical Tips</vt:lpstr>
      <vt:lpstr>Practical Tips</vt:lpstr>
      <vt:lpstr>The Attorney Is The Go-Between The Gatekeeper</vt:lpstr>
      <vt:lpstr>Practical Tips</vt:lpstr>
      <vt:lpstr>Practical Tips</vt:lpstr>
      <vt:lpstr>Working With Experts Attorney-Client Communication Privilege Attorney Work Product Doctrine  An Updated Primer</vt:lpstr>
      <vt:lpstr>Thank You</vt:lpstr>
    </vt:vector>
  </TitlesOfParts>
  <Company>Spencer Fane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establishment and maintenance of attorney-client privilege when working with consultants and for consultant reports</dc:title>
  <dc:creator>Watson, John</dc:creator>
  <cp:lastModifiedBy>Watson, John</cp:lastModifiedBy>
  <cp:revision>521</cp:revision>
  <cp:lastPrinted>2019-12-10T22:14:09Z</cp:lastPrinted>
  <dcterms:created xsi:type="dcterms:W3CDTF">2019-12-04T21:11:25Z</dcterms:created>
  <dcterms:modified xsi:type="dcterms:W3CDTF">2024-10-01T15:58:11Z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0x010100C5D769BEB8750D49ABF98D373F20C16C</vt:lpwstr>
  </property>
</Properties>
</file>